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73"/>
  </p:normalViewPr>
  <p:slideViewPr>
    <p:cSldViewPr snapToGrid="0">
      <p:cViewPr varScale="1">
        <p:scale>
          <a:sx n="129" d="100"/>
          <a:sy n="129" d="100"/>
        </p:scale>
        <p:origin x="200" y="8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ckinsey.com/industries/aerospace-and-defense/our-insights/large-leo-satellite-constellations-will-it-be-different-this-tim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ewspace.i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zdnet.com/article/starlink-is-better-than-its-satellite-competition-but-not-as-fast-as-landline-intern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fenseone.com/technology/2019/09/nsa-studying-satellite-hacking/16000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everyone, I’m Patrick, a 2nd year phd student from Rice University, and this is a joint work with Diogo from U Waterloo and Ang from Rice. </a:t>
            </a:r>
            <a:endParaRPr/>
          </a:p>
          <a:p>
            <a:pPr marL="0" lvl="0" indent="0" algn="l" rtl="0">
              <a:spcBef>
                <a:spcPts val="0"/>
              </a:spcBef>
              <a:spcAft>
                <a:spcPts val="0"/>
              </a:spcAft>
              <a:buNone/>
            </a:pPr>
            <a:endParaRPr/>
          </a:p>
          <a:p>
            <a:pPr marL="0" lvl="0" indent="0" algn="l" rtl="0">
              <a:spcBef>
                <a:spcPts val="0"/>
              </a:spcBef>
              <a:spcAft>
                <a:spcPts val="0"/>
              </a:spcAft>
              <a:buNone/>
            </a:pPr>
            <a:r>
              <a:rPr lang="en"/>
              <a:t>Today I will be presenting, Read the title: A “low earth orbit” constellation emulator…</a:t>
            </a:r>
            <a:endParaRPr/>
          </a:p>
          <a:p>
            <a:pPr marL="0" lvl="0" indent="0" algn="l" rtl="0">
              <a:spcBef>
                <a:spcPts val="0"/>
              </a:spcBef>
              <a:spcAft>
                <a:spcPts val="0"/>
              </a:spcAft>
              <a:buNone/>
            </a:pPr>
            <a:endParaRPr/>
          </a:p>
          <a:p>
            <a:pPr marL="0" lvl="0" indent="0" algn="l" rtl="0">
              <a:spcBef>
                <a:spcPts val="0"/>
              </a:spcBef>
              <a:spcAft>
                <a:spcPts val="0"/>
              </a:spcAft>
              <a:buNone/>
            </a:pPr>
            <a:r>
              <a:rPr lang="en"/>
              <a:t>This paper is a very preliminary work, that is in progress, the aim of this work is to galvanize further research in this space. We hope to get feedback from the community on how to progress with this system.</a:t>
            </a:r>
            <a:endParaRPr/>
          </a:p>
          <a:p>
            <a:pPr marL="0" lvl="0" indent="0" algn="l" rtl="0">
              <a:spcBef>
                <a:spcPts val="0"/>
              </a:spcBef>
              <a:spcAft>
                <a:spcPts val="0"/>
              </a:spcAft>
              <a:buNone/>
            </a:pPr>
            <a:endParaRPr/>
          </a:p>
          <a:p>
            <a:pPr marL="0" lvl="0" indent="0" algn="l" rtl="0">
              <a:spcBef>
                <a:spcPts val="0"/>
              </a:spcBef>
              <a:spcAft>
                <a:spcPts val="0"/>
              </a:spcAft>
              <a:buNone/>
            </a:pPr>
            <a:r>
              <a:rPr lang="en"/>
              <a:t>Questions for Ang and Diogo:</a:t>
            </a:r>
            <a:endParaRPr/>
          </a:p>
          <a:p>
            <a:pPr marL="457200" lvl="0" indent="-298450" algn="l" rtl="0">
              <a:spcBef>
                <a:spcPts val="0"/>
              </a:spcBef>
              <a:spcAft>
                <a:spcPts val="0"/>
              </a:spcAft>
              <a:buSzPts val="1100"/>
              <a:buChar char="●"/>
            </a:pPr>
            <a:r>
              <a:rPr lang="en"/>
              <a:t>Is it ok to talk about the drawbacks of our system during the presentation? Since we are still a work in progress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72302d49e7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72302d49e7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There are many existing simulators that aim to model various aspects of satellites, some even satellite constellations, but they are unsuitable.</a:t>
            </a:r>
            <a:endParaRPr>
              <a:solidFill>
                <a:schemeClr val="dk1"/>
              </a:solidFill>
            </a:endParaRPr>
          </a:p>
          <a:p>
            <a:pPr marL="0" lvl="0" indent="0" algn="l" rtl="0">
              <a:spcBef>
                <a:spcPts val="0"/>
              </a:spcBef>
              <a:spcAft>
                <a:spcPts val="0"/>
              </a:spcAft>
              <a:buNone/>
            </a:pPr>
            <a:r>
              <a:rPr lang="en">
                <a:solidFill>
                  <a:schemeClr val="dk1"/>
                </a:solidFill>
              </a:rPr>
              <a:t>Our community is currently handicapped by the lack of a proper security experimentation platform. Stargaze is a step to address the shortcomings of existing solutions.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More details can be found in the paper.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7b33d61aa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7b33d61aa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3 important properties in stargaze’s design.</a:t>
            </a:r>
            <a:endParaRPr/>
          </a:p>
          <a:p>
            <a:pPr marL="0" lvl="0" indent="0" algn="l" rtl="0">
              <a:spcBef>
                <a:spcPts val="0"/>
              </a:spcBef>
              <a:spcAft>
                <a:spcPts val="0"/>
              </a:spcAft>
              <a:buNone/>
            </a:pPr>
            <a:endParaRPr/>
          </a:p>
          <a:p>
            <a:pPr marL="0" lvl="0" indent="0" algn="l" rtl="0">
              <a:spcBef>
                <a:spcPts val="0"/>
              </a:spcBef>
              <a:spcAft>
                <a:spcPts val="0"/>
              </a:spcAft>
              <a:buNone/>
            </a:pPr>
            <a:r>
              <a:rPr lang="en"/>
              <a:t>Modularity. This is a work in progress. We anticipate new features will be added, and they need to be done so easily.</a:t>
            </a:r>
            <a:endParaRPr/>
          </a:p>
          <a:p>
            <a:pPr marL="0" lvl="0" indent="0" algn="l" rtl="0">
              <a:spcBef>
                <a:spcPts val="0"/>
              </a:spcBef>
              <a:spcAft>
                <a:spcPts val="0"/>
              </a:spcAft>
              <a:buNone/>
            </a:pPr>
            <a:endParaRPr/>
          </a:p>
          <a:p>
            <a:pPr marL="0" lvl="0" indent="0" algn="l" rtl="0">
              <a:spcBef>
                <a:spcPts val="0"/>
              </a:spcBef>
              <a:spcAft>
                <a:spcPts val="0"/>
              </a:spcAft>
              <a:buNone/>
            </a:pPr>
            <a:r>
              <a:rPr lang="en"/>
              <a:t>Mobility: is a key property explained earlier, that stargaze emulates. For example, we can capture the geographic locations of satellites across time.</a:t>
            </a:r>
            <a:endParaRPr/>
          </a:p>
          <a:p>
            <a:pPr marL="0" lvl="0" indent="0" algn="l" rtl="0">
              <a:spcBef>
                <a:spcPts val="0"/>
              </a:spcBef>
              <a:spcAft>
                <a:spcPts val="0"/>
              </a:spcAft>
              <a:buNone/>
            </a:pPr>
            <a:endParaRPr/>
          </a:p>
          <a:p>
            <a:pPr marL="0" lvl="0" indent="0" algn="l" rtl="0">
              <a:spcBef>
                <a:spcPts val="0"/>
              </a:spcBef>
              <a:spcAft>
                <a:spcPts val="0"/>
              </a:spcAft>
              <a:buNone/>
            </a:pPr>
            <a:r>
              <a:rPr lang="en"/>
              <a:t>Runtime reconfigurability: there may be features of an actual constellation that can be configured at runtime. For example, the reconfiguration of ISL topologies. This needs to be provided by the emulator.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72302d49e7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72302d49e7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next few slides, we give an overview of how Stargaze works. </a:t>
            </a:r>
            <a:r>
              <a:rPr lang="en">
                <a:solidFill>
                  <a:schemeClr val="dk1"/>
                </a:solidFill>
              </a:rPr>
              <a:t>You can refer to the paper for more details.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Here, we see that the user only has to provide a constellation init script. This basically describes the set of devices they’d like to model and their link connectivity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In particular, There are a set of constellation wide parameters that need to be provided.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This includes the choice of constellation (e.g., starlink 1st shell), ISL topologies, and so 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Finally, a user can optionally provide device specific parameters for a more fine grained configuration:</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Overall, We allow for a modular configuration of the emulation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 can refer to the paper for more details.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72302d49e7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72302d49e7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Next we talk about the system level design of Stargaze. We first note that This is by no means a definitive solution, and we expect Stargaze or other new LEO emulators, to readily adopt other combinations of software components that suit their particular needs. Note that we use COTS software components.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Sorry for the jargon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Kubernetes starts the vms with the previously specified resources. Each device thus corresponds to a VM. </a:t>
            </a:r>
            <a:endParaRPr>
              <a:solidFill>
                <a:schemeClr val="dk1"/>
              </a:solidFill>
            </a:endParaRPr>
          </a:p>
          <a:p>
            <a:pPr marL="0" lvl="0" indent="0" algn="l" rtl="0">
              <a:spcBef>
                <a:spcPts val="0"/>
              </a:spcBef>
              <a:spcAft>
                <a:spcPts val="0"/>
              </a:spcAft>
              <a:buNone/>
            </a:pPr>
            <a:r>
              <a:rPr lang="en">
                <a:solidFill>
                  <a:schemeClr val="dk1"/>
                </a:solidFill>
              </a:rPr>
              <a:t>Further, it generates, using our custom CNI, device to device connectivity.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Then,  the manager takes over and Given the above configuration,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Bootstraps device states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e.g., location &amp; altitude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Link latency, bandwidth, and connectivity variations: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according to the configured emulation timescale and timestep granularity (which essentially updates on a per time-slot basis).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Management interface:  that basically allows for a variety of management tasks that are not related directly to an experiment configuration.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None/>
            </a:pPr>
            <a:r>
              <a:rPr lang="en">
                <a:solidFill>
                  <a:schemeClr val="dk1"/>
                </a:solidFill>
              </a:rPr>
              <a:t>Ignore below:</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 Then, the manager takes over and Given the above configuration,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generates the state of each satellite using the two-line element format (a space industry standard)~\cite{kauderer2011nasa},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then, also precomputes, using tools from hypatia, all variations of link latency (propagation speed is \texttt{c}, the speed of light in a vacuum), bandwidth and connectivity before start-up, according to the configured emulation timescale and timestep granularity (which essentially updates on a per time-slot basis). This offline computation improves emulation fidelity by ensuring that computational overhead during the emulation itself is not affected by recomputations of orbital properties. To actually bring these changes into effect, we use Linux TC to adjust the connectivity in these virtual links.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Finally, we also provide a management interface, that basically allows for a variety of management tasks that are not related directly to an experiment configuration. This includes….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Note to self: this actually builds on top of the k8s interface to the VMs.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72302d49e7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72302d49e7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Stargaze provides a modular user API that performs reconfigurations and moni-</a:t>
            </a:r>
            <a:endParaRPr/>
          </a:p>
          <a:p>
            <a:pPr marL="0" lvl="0" indent="0" algn="l" rtl="0">
              <a:spcBef>
                <a:spcPts val="0"/>
              </a:spcBef>
              <a:spcAft>
                <a:spcPts val="0"/>
              </a:spcAft>
              <a:buClr>
                <a:schemeClr val="dk1"/>
              </a:buClr>
              <a:buSzPts val="1100"/>
              <a:buFont typeface="Arial"/>
              <a:buNone/>
            </a:pPr>
            <a:r>
              <a:rPr lang="en"/>
              <a:t>toring. For instance, users can initiate runtime ISL topology recon-</a:t>
            </a:r>
            <a:endParaRPr/>
          </a:p>
          <a:p>
            <a:pPr marL="0" lvl="0" indent="0" algn="l" rtl="0">
              <a:spcBef>
                <a:spcPts val="0"/>
              </a:spcBef>
              <a:spcAft>
                <a:spcPts val="0"/>
              </a:spcAft>
              <a:buClr>
                <a:schemeClr val="dk1"/>
              </a:buClr>
              <a:buSzPts val="1100"/>
              <a:buFont typeface="Arial"/>
              <a:buNone/>
            </a:pPr>
            <a:r>
              <a:rPr lang="en"/>
              <a:t>figurations. This includes installing or tearing down links dynam-</a:t>
            </a:r>
            <a:endParaRPr/>
          </a:p>
          <a:p>
            <a:pPr marL="0" lvl="0" indent="0" algn="l" rtl="0">
              <a:spcBef>
                <a:spcPts val="0"/>
              </a:spcBef>
              <a:spcAft>
                <a:spcPts val="0"/>
              </a:spcAft>
              <a:buClr>
                <a:schemeClr val="dk1"/>
              </a:buClr>
              <a:buSzPts val="1100"/>
              <a:buFont typeface="Arial"/>
              <a:buNone/>
            </a:pPr>
            <a:r>
              <a:rPr lang="en"/>
              <a:t>ically, while ensuring that the properties of these new links (e.g.,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latency) are updated correctly in subsequent timesteps.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Extensible: The architecture of Stargaze adopts a modular organization,</a:t>
            </a:r>
            <a:endParaRPr>
              <a:solidFill>
                <a:schemeClr val="dk1"/>
              </a:solidFill>
            </a:endParaRPr>
          </a:p>
          <a:p>
            <a:pPr marL="0" lvl="0" indent="0" algn="l" rtl="0">
              <a:spcBef>
                <a:spcPts val="0"/>
              </a:spcBef>
              <a:spcAft>
                <a:spcPts val="0"/>
              </a:spcAft>
              <a:buNone/>
            </a:pPr>
            <a:r>
              <a:rPr lang="en">
                <a:solidFill>
                  <a:schemeClr val="dk1"/>
                </a:solidFill>
              </a:rPr>
              <a:t>so that new emulation features can be easily developed and added</a:t>
            </a:r>
            <a:endParaRPr>
              <a:solidFill>
                <a:schemeClr val="dk1"/>
              </a:solidFill>
            </a:endParaRPr>
          </a:p>
          <a:p>
            <a:pPr marL="0" lvl="0" indent="0" algn="l" rtl="0">
              <a:spcBef>
                <a:spcPts val="0"/>
              </a:spcBef>
              <a:spcAft>
                <a:spcPts val="0"/>
              </a:spcAft>
              <a:buNone/>
            </a:pPr>
            <a:r>
              <a:rPr lang="en">
                <a:solidFill>
                  <a:schemeClr val="dk1"/>
                </a:solidFill>
              </a:rPr>
              <a:t>to the platform over time here we can inject more modules for users to play with. </a:t>
            </a:r>
            <a:r>
              <a:rPr lang="en"/>
              <a:t>Since this is </a:t>
            </a:r>
            <a:r>
              <a:rPr lang="en" b="1"/>
              <a:t>abstracted as an API function call,</a:t>
            </a:r>
            <a:r>
              <a:rPr lang="en"/>
              <a:t> users can make use of this API as they wish, or </a:t>
            </a:r>
            <a:r>
              <a:rPr lang="en" b="1">
                <a:solidFill>
                  <a:schemeClr val="dk1"/>
                </a:solidFill>
              </a:rPr>
              <a:t>for use by satellite applications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Monitor here is slightly different from what the manager does. Here we are monitoring at a higher level, not internal. I.e., features that a security application observing the actual constellation would use.</a:t>
            </a:r>
            <a:endParaRPr b="1">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t>
            </a:r>
            <a:endParaRPr/>
          </a:p>
          <a:p>
            <a:pPr marL="0" lvl="0" indent="0" algn="l" rtl="0">
              <a:spcBef>
                <a:spcPts val="0"/>
              </a:spcBef>
              <a:spcAft>
                <a:spcPts val="0"/>
              </a:spcAft>
              <a:buClr>
                <a:schemeClr val="dk1"/>
              </a:buClr>
              <a:buSzPts val="1100"/>
              <a:buFont typeface="Arial"/>
              <a:buNone/>
            </a:pPr>
            <a:r>
              <a:rPr lang="en"/>
              <a:t>Ignore below:</a:t>
            </a:r>
            <a:endParaRPr/>
          </a:p>
          <a:p>
            <a:pPr marL="0" lvl="0" indent="0" algn="l" rtl="0">
              <a:spcBef>
                <a:spcPts val="0"/>
              </a:spcBef>
              <a:spcAft>
                <a:spcPts val="0"/>
              </a:spcAft>
              <a:buClr>
                <a:schemeClr val="dk1"/>
              </a:buClr>
              <a:buSzPts val="1100"/>
              <a:buFont typeface="Arial"/>
              <a:buNone/>
            </a:pPr>
            <a:r>
              <a:rPr lang="en"/>
              <a:t>automate the process of reconfiguring arbitrary groups of links</a:t>
            </a:r>
            <a:endParaRPr/>
          </a:p>
          <a:p>
            <a:pPr marL="0" lvl="0" indent="0" algn="l" rtl="0">
              <a:spcBef>
                <a:spcPts val="0"/>
              </a:spcBef>
              <a:spcAft>
                <a:spcPts val="0"/>
              </a:spcAft>
              <a:buClr>
                <a:schemeClr val="dk1"/>
              </a:buClr>
              <a:buSzPts val="1100"/>
              <a:buFont typeface="Arial"/>
              <a:buNone/>
            </a:pPr>
            <a:r>
              <a:rPr lang="en"/>
              <a:t>for experimentation purposes. (This feature is utilized in our case</a:t>
            </a:r>
            <a:endParaRPr/>
          </a:p>
          <a:p>
            <a:pPr marL="0" lvl="0" indent="0" algn="l" rtl="0">
              <a:spcBef>
                <a:spcPts val="0"/>
              </a:spcBef>
              <a:spcAft>
                <a:spcPts val="0"/>
              </a:spcAft>
              <a:buClr>
                <a:schemeClr val="dk1"/>
              </a:buClr>
              <a:buSzPts val="1100"/>
              <a:buFont typeface="Arial"/>
              <a:buNone/>
            </a:pPr>
            <a:r>
              <a:rPr lang="en"/>
              <a:t>study described in Section 4.) Similarly, they can extract metrics,</a:t>
            </a:r>
            <a:endParaRPr/>
          </a:p>
          <a:p>
            <a:pPr marL="0" lvl="0" indent="0" algn="l" rtl="0">
              <a:spcBef>
                <a:spcPts val="0"/>
              </a:spcBef>
              <a:spcAft>
                <a:spcPts val="0"/>
              </a:spcAft>
              <a:buClr>
                <a:schemeClr val="dk1"/>
              </a:buClr>
              <a:buSzPts val="1100"/>
              <a:buFont typeface="Arial"/>
              <a:buNone/>
            </a:pPr>
            <a:r>
              <a:rPr lang="en"/>
              <a:t>e.g., interface traffic, from the monitor through the modular user</a:t>
            </a:r>
            <a:endParaRPr/>
          </a:p>
          <a:p>
            <a:pPr marL="0" lvl="0" indent="0" algn="l" rtl="0">
              <a:spcBef>
                <a:spcPts val="0"/>
              </a:spcBef>
              <a:spcAft>
                <a:spcPts val="0"/>
              </a:spcAft>
              <a:buClr>
                <a:schemeClr val="dk1"/>
              </a:buClr>
              <a:buSzPts val="1100"/>
              <a:buFont typeface="Arial"/>
              <a:buNone/>
            </a:pPr>
            <a:r>
              <a:rPr lang="en"/>
              <a:t>API</a:t>
            </a:r>
            <a:r>
              <a:rPr lang="en" b="1"/>
              <a:t>.</a:t>
            </a:r>
            <a:endParaRPr b="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tasks. The architecture of Stargaze adopts a modular organization,</a:t>
            </a:r>
            <a:endParaRPr/>
          </a:p>
          <a:p>
            <a:pPr marL="0" lvl="0" indent="0" algn="l" rtl="0">
              <a:spcBef>
                <a:spcPts val="0"/>
              </a:spcBef>
              <a:spcAft>
                <a:spcPts val="0"/>
              </a:spcAft>
              <a:buClr>
                <a:schemeClr val="dk1"/>
              </a:buClr>
              <a:buSzPts val="1100"/>
              <a:buFont typeface="Arial"/>
              <a:buNone/>
            </a:pPr>
            <a:r>
              <a:rPr lang="en"/>
              <a:t>so that new emulation features can be easily developed and added</a:t>
            </a:r>
            <a:endParaRPr/>
          </a:p>
          <a:p>
            <a:pPr marL="0" lvl="0" indent="0" algn="l" rtl="0">
              <a:spcBef>
                <a:spcPts val="0"/>
              </a:spcBef>
              <a:spcAft>
                <a:spcPts val="0"/>
              </a:spcAft>
              <a:buClr>
                <a:schemeClr val="dk1"/>
              </a:buClr>
              <a:buSzPts val="1100"/>
              <a:buFont typeface="Arial"/>
              <a:buNone/>
            </a:pPr>
            <a:r>
              <a:rPr lang="en"/>
              <a:t>to the platform over time. For instance, Stargaze currently uses</a:t>
            </a:r>
            <a:endParaRPr/>
          </a:p>
          <a:p>
            <a:pPr marL="0" lvl="0" indent="0" algn="l" rtl="0">
              <a:spcBef>
                <a:spcPts val="0"/>
              </a:spcBef>
              <a:spcAft>
                <a:spcPts val="0"/>
              </a:spcAft>
              <a:buClr>
                <a:schemeClr val="dk1"/>
              </a:buClr>
              <a:buSzPts val="1100"/>
              <a:buFont typeface="Arial"/>
              <a:buNone/>
            </a:pPr>
            <a:r>
              <a:rPr lang="en"/>
              <a:t>separate runtime reconfiguration modules for ISL topology, latency</a:t>
            </a:r>
            <a:endParaRPr/>
          </a:p>
          <a:p>
            <a:pPr marL="0" lvl="0" indent="0" algn="l" rtl="0">
              <a:spcBef>
                <a:spcPts val="0"/>
              </a:spcBef>
              <a:spcAft>
                <a:spcPts val="0"/>
              </a:spcAft>
              <a:buClr>
                <a:schemeClr val="dk1"/>
              </a:buClr>
              <a:buSzPts val="1100"/>
              <a:buFont typeface="Arial"/>
              <a:buNone/>
            </a:pPr>
            <a:r>
              <a:rPr lang="en"/>
              <a:t>and bandwidth; Stargaze also implements a modular telemetry</a:t>
            </a:r>
            <a:endParaRPr/>
          </a:p>
          <a:p>
            <a:pPr marL="0" lvl="0" indent="0" algn="l" rtl="0">
              <a:spcBef>
                <a:spcPts val="0"/>
              </a:spcBef>
              <a:spcAft>
                <a:spcPts val="0"/>
              </a:spcAft>
              <a:buClr>
                <a:schemeClr val="dk1"/>
              </a:buClr>
              <a:buSzPts val="1100"/>
              <a:buFont typeface="Arial"/>
              <a:buNone/>
            </a:pPr>
            <a:r>
              <a:rPr lang="en"/>
              <a:t>module for traffic monitoring at each emulated node.</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e12799399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4e1279939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simple proof of concept scenario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72302d49e7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72302d49e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Goal: Minimize amount of traffic required for an attack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841ac5c9ac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841ac5c9ac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defense dynamically reallocates an extra ISL</a:t>
            </a:r>
            <a:endParaRPr/>
          </a:p>
          <a:p>
            <a:pPr marL="0" lvl="0" indent="0" algn="l" rtl="0">
              <a:spcBef>
                <a:spcPts val="0"/>
              </a:spcBef>
              <a:spcAft>
                <a:spcPts val="0"/>
              </a:spcAft>
              <a:buClr>
                <a:schemeClr val="dk1"/>
              </a:buClr>
              <a:buSzPts val="1100"/>
              <a:buFont typeface="Arial"/>
              <a:buNone/>
            </a:pPr>
            <a:r>
              <a:rPr lang="en"/>
              <a:t>link to the attack target, therefore expanding the link and doubling</a:t>
            </a:r>
            <a:endParaRPr/>
          </a:p>
          <a:p>
            <a:pPr marL="0" lvl="0" indent="0" algn="l" rtl="0">
              <a:spcBef>
                <a:spcPts val="0"/>
              </a:spcBef>
              <a:spcAft>
                <a:spcPts val="0"/>
              </a:spcAft>
              <a:buClr>
                <a:schemeClr val="dk1"/>
              </a:buClr>
              <a:buSzPts val="1100"/>
              <a:buFont typeface="Arial"/>
              <a:buNone/>
            </a:pPr>
            <a:r>
              <a:rPr lang="en"/>
              <a:t>its bandwidth. The newly expanded link is no longer a bandwidth</a:t>
            </a:r>
            <a:endParaRPr/>
          </a:p>
          <a:p>
            <a:pPr marL="0" lvl="0" indent="0" algn="l" rtl="0">
              <a:spcBef>
                <a:spcPts val="0"/>
              </a:spcBef>
              <a:spcAft>
                <a:spcPts val="0"/>
              </a:spcAft>
              <a:buClr>
                <a:schemeClr val="dk1"/>
              </a:buClr>
              <a:buSzPts val="1100"/>
              <a:buFont typeface="Arial"/>
              <a:buNone/>
            </a:pPr>
            <a:r>
              <a:rPr lang="en"/>
              <a:t>bottleneck on this topology, so this drastically degrades the attack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Strength.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t>
            </a:r>
            <a:endParaRPr/>
          </a:p>
          <a:p>
            <a:pPr marL="0" lvl="0" indent="0" algn="l" rtl="0">
              <a:spcBef>
                <a:spcPts val="0"/>
              </a:spcBef>
              <a:spcAft>
                <a:spcPts val="0"/>
              </a:spcAft>
              <a:buClr>
                <a:schemeClr val="dk1"/>
              </a:buClr>
              <a:buSzPts val="1100"/>
              <a:buFont typeface="Arial"/>
              <a:buNone/>
            </a:pPr>
            <a:r>
              <a:rPr lang="en"/>
              <a:t>Ignore below:</a:t>
            </a:r>
            <a:endParaRPr/>
          </a:p>
          <a:p>
            <a:pPr marL="0" lvl="0" indent="0" algn="l" rtl="0">
              <a:spcBef>
                <a:spcPts val="0"/>
              </a:spcBef>
              <a:spcAft>
                <a:spcPts val="0"/>
              </a:spcAft>
              <a:buClr>
                <a:schemeClr val="dk1"/>
              </a:buClr>
              <a:buSzPts val="1100"/>
              <a:buFont typeface="Arial"/>
              <a:buNone/>
            </a:pPr>
            <a:r>
              <a:rPr lang="en"/>
              <a:t> The monitoring modules are similar as in the previous de-</a:t>
            </a:r>
            <a:endParaRPr/>
          </a:p>
          <a:p>
            <a:pPr marL="0" lvl="0" indent="0" algn="l" rtl="0">
              <a:spcBef>
                <a:spcPts val="0"/>
              </a:spcBef>
              <a:spcAft>
                <a:spcPts val="0"/>
              </a:spcAft>
              <a:buClr>
                <a:schemeClr val="dk1"/>
              </a:buClr>
              <a:buSzPts val="1100"/>
              <a:buFont typeface="Arial"/>
              <a:buNone/>
            </a:pPr>
            <a:r>
              <a:rPr lang="en"/>
              <a:t>fense, but the defense actions leverage the topology reconfiguration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capability of the emulator. It doubles the bandwidth that is required</a:t>
            </a:r>
            <a:endParaRPr/>
          </a:p>
          <a:p>
            <a:pPr marL="0" lvl="0" indent="0" algn="l" rtl="0">
              <a:spcBef>
                <a:spcPts val="0"/>
              </a:spcBef>
              <a:spcAft>
                <a:spcPts val="0"/>
              </a:spcAft>
              <a:buClr>
                <a:schemeClr val="dk1"/>
              </a:buClr>
              <a:buSzPts val="1100"/>
              <a:buFont typeface="Arial"/>
              <a:buNone/>
            </a:pPr>
            <a:r>
              <a:rPr lang="en"/>
              <a:t>for launching a successful attack, by taking away bandwidth from</a:t>
            </a:r>
            <a:endParaRPr/>
          </a:p>
          <a:p>
            <a:pPr marL="0" lvl="0" indent="0" algn="l" rtl="0">
              <a:spcBef>
                <a:spcPts val="0"/>
              </a:spcBef>
              <a:spcAft>
                <a:spcPts val="0"/>
              </a:spcAft>
              <a:buClr>
                <a:schemeClr val="dk1"/>
              </a:buClr>
              <a:buSzPts val="1100"/>
              <a:buFont typeface="Arial"/>
              <a:buNone/>
            </a:pPr>
            <a:r>
              <a:rPr lang="en"/>
              <a:t>other parts of the network. As seen in the plot, at t=5s, the defense</a:t>
            </a:r>
            <a:endParaRPr/>
          </a:p>
          <a:p>
            <a:pPr marL="0" lvl="0" indent="0" algn="l" rtl="0">
              <a:spcBef>
                <a:spcPts val="0"/>
              </a:spcBef>
              <a:spcAft>
                <a:spcPts val="0"/>
              </a:spcAft>
              <a:buClr>
                <a:schemeClr val="dk1"/>
              </a:buClr>
              <a:buSzPts val="1100"/>
              <a:buFont typeface="Arial"/>
              <a:buNone/>
            </a:pPr>
            <a:r>
              <a:rPr lang="en"/>
              <a:t>is activated and link expansion is initiated. This triggers an ISL</a:t>
            </a:r>
            <a:endParaRPr/>
          </a:p>
          <a:p>
            <a:pPr marL="0" lvl="0" indent="0" algn="l" rtl="0">
              <a:spcBef>
                <a:spcPts val="0"/>
              </a:spcBef>
              <a:spcAft>
                <a:spcPts val="0"/>
              </a:spcAft>
              <a:buClr>
                <a:schemeClr val="dk1"/>
              </a:buClr>
              <a:buSzPts val="1100"/>
              <a:buFont typeface="Arial"/>
              <a:buNone/>
            </a:pPr>
            <a:r>
              <a:rPr lang="en"/>
              <a:t>reconfiguration by establishing a new ISL link between the two</a:t>
            </a:r>
            <a:endParaRPr/>
          </a:p>
          <a:p>
            <a:pPr marL="0" lvl="0" indent="0" algn="l" rtl="0">
              <a:spcBef>
                <a:spcPts val="0"/>
              </a:spcBef>
              <a:spcAft>
                <a:spcPts val="0"/>
              </a:spcAft>
              <a:buClr>
                <a:schemeClr val="dk1"/>
              </a:buClr>
              <a:buSzPts val="1100"/>
              <a:buFont typeface="Arial"/>
              <a:buNone/>
            </a:pPr>
            <a:r>
              <a:rPr lang="en"/>
              <a:t>end-nodes (satellites) of the link, while disconnecting an existing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link that is not under attack.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We observe that this brings down the attack strength to a similar</a:t>
            </a:r>
            <a:endParaRPr/>
          </a:p>
          <a:p>
            <a:pPr marL="0" lvl="0" indent="0" algn="l" rtl="0">
              <a:spcBef>
                <a:spcPts val="0"/>
              </a:spcBef>
              <a:spcAft>
                <a:spcPts val="0"/>
              </a:spcAft>
              <a:buClr>
                <a:schemeClr val="dk1"/>
              </a:buClr>
              <a:buSzPts val="1100"/>
              <a:buFont typeface="Arial"/>
              <a:buNone/>
            </a:pPr>
            <a:r>
              <a:rPr lang="en"/>
              <a:t>degree as in Ripple, recovering normal traffic throughput.</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72302d49e7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72302d49e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solidFill>
                  <a:schemeClr val="dk1"/>
                </a:solidFill>
              </a:rPr>
              <a:t>LEO for security:</a:t>
            </a:r>
            <a:r>
              <a:rPr lang="en">
                <a:solidFill>
                  <a:schemeClr val="dk1"/>
                </a:solidFill>
              </a:rPr>
              <a:t> We also plan to commence work on LEO constellations for se-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curity (Section 2.1). One direction would enable experimentation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 the performance and resilience of satellite surveillance systems.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could for instance experiment with different LEO constellation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topologies that can accelerate the transmission of satellite imagery,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or fault tolerance mechanisms that rely on the dynamic reconfig-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uration of LEO constellations.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Modules: Examples include a) </a:t>
            </a:r>
            <a:r>
              <a:rPr lang="en" b="1"/>
              <a:t>a crash fault module,</a:t>
            </a:r>
            <a:endParaRPr b="1"/>
          </a:p>
          <a:p>
            <a:pPr marL="0" lvl="0" indent="0" algn="l" rtl="0">
              <a:spcBef>
                <a:spcPts val="0"/>
              </a:spcBef>
              <a:spcAft>
                <a:spcPts val="0"/>
              </a:spcAft>
              <a:buClr>
                <a:schemeClr val="dk1"/>
              </a:buClr>
              <a:buSzPts val="1100"/>
              <a:buFont typeface="Arial"/>
              <a:buNone/>
            </a:pPr>
            <a:r>
              <a:rPr lang="en" b="1"/>
              <a:t>responsible for emulating satellite crash faults,</a:t>
            </a:r>
            <a:r>
              <a:rPr lang="en"/>
              <a:t> ISLs failures and/or</a:t>
            </a:r>
            <a:endParaRPr/>
          </a:p>
          <a:p>
            <a:pPr marL="0" lvl="0" indent="0" algn="l" rtl="0">
              <a:spcBef>
                <a:spcPts val="0"/>
              </a:spcBef>
              <a:spcAft>
                <a:spcPts val="0"/>
              </a:spcAft>
              <a:buClr>
                <a:schemeClr val="dk1"/>
              </a:buClr>
              <a:buSzPts val="1100"/>
              <a:buFont typeface="Arial"/>
              <a:buNone/>
            </a:pPr>
            <a:r>
              <a:rPr lang="en"/>
              <a:t>disconnection [80]; b) a Byzantine fault module, responsible for</a:t>
            </a:r>
            <a:endParaRPr/>
          </a:p>
          <a:p>
            <a:pPr marL="0" lvl="0" indent="0" algn="l" rtl="0">
              <a:spcBef>
                <a:spcPts val="0"/>
              </a:spcBef>
              <a:spcAft>
                <a:spcPts val="0"/>
              </a:spcAft>
              <a:buClr>
                <a:schemeClr val="dk1"/>
              </a:buClr>
              <a:buSzPts val="1100"/>
              <a:buFont typeface="Arial"/>
              <a:buNone/>
            </a:pPr>
            <a:r>
              <a:rPr lang="en"/>
              <a:t>emulating rogue satellites, e.g., targeted by malware infections [63],</a:t>
            </a:r>
            <a:endParaRPr/>
          </a:p>
          <a:p>
            <a:pPr marL="0" lvl="0" indent="0" algn="l" rtl="0">
              <a:spcBef>
                <a:spcPts val="0"/>
              </a:spcBef>
              <a:spcAft>
                <a:spcPts val="0"/>
              </a:spcAft>
              <a:buClr>
                <a:schemeClr val="dk1"/>
              </a:buClr>
              <a:buSzPts val="1100"/>
              <a:buFont typeface="Arial"/>
              <a:buNone/>
            </a:pPr>
            <a:r>
              <a:rPr lang="en"/>
              <a:t>and; c) a satellite maneuvering module, responsible for emulating</a:t>
            </a:r>
            <a:endParaRPr/>
          </a:p>
          <a:p>
            <a:pPr marL="0" lvl="0" indent="0" algn="l" rtl="0">
              <a:spcBef>
                <a:spcPts val="0"/>
              </a:spcBef>
              <a:spcAft>
                <a:spcPts val="0"/>
              </a:spcAft>
              <a:buNone/>
            </a:pPr>
            <a:r>
              <a:rPr lang="en"/>
              <a:t>satellite steering capabilities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72302d49e7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72302d49e7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we give a very quick overview of what a LEO actually is. More details later. This is a depiction of what a LEO satellite is, in comparison to a MEO and GEO. A LEO satellite as you see is much closer to the earth, but it has a smaller cone of coverage, which means it can only reach a smaller area on the ground. This is a motivation for using LEO constellations as you can get much bigger (and possible global) coverage than just using a single satellite.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Say LEOs have higher speed but intermittency. GEOs have constant.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Lower latency* with global coverage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trike="sngStrike">
                <a:solidFill>
                  <a:schemeClr val="dk1"/>
                </a:solidFill>
              </a:rPr>
              <a:t>Mention “reconfigurable links”</a:t>
            </a:r>
            <a:endParaRPr strike="sngStrike"/>
          </a:p>
          <a:p>
            <a:pPr marL="0" lvl="0" indent="0" algn="l" rtl="0">
              <a:spcBef>
                <a:spcPts val="0"/>
              </a:spcBef>
              <a:spcAft>
                <a:spcPts val="0"/>
              </a:spcAft>
              <a:buNone/>
            </a:pPr>
            <a:endParaRPr/>
          </a:p>
          <a:p>
            <a:pPr marL="0" lvl="0" indent="0" algn="l" rtl="0">
              <a:spcBef>
                <a:spcPts val="0"/>
              </a:spcBef>
              <a:spcAft>
                <a:spcPts val="0"/>
              </a:spcAft>
              <a:buNone/>
            </a:pPr>
            <a:r>
              <a:rPr lang="en"/>
              <a:t>Q:</a:t>
            </a:r>
            <a:endParaRPr/>
          </a:p>
          <a:p>
            <a:pPr marL="457200" lvl="0" indent="-298450" algn="l" rtl="0">
              <a:spcBef>
                <a:spcPts val="0"/>
              </a:spcBef>
              <a:spcAft>
                <a:spcPts val="0"/>
              </a:spcAft>
              <a:buSzPts val="1100"/>
              <a:buChar char="-"/>
            </a:pPr>
            <a:r>
              <a:rPr lang="en"/>
              <a:t>Can GS accept connections to multiple SATs?</a:t>
            </a:r>
            <a:endParaRPr/>
          </a:p>
          <a:p>
            <a:pPr marL="457200" lvl="0" indent="-298450" algn="l" rtl="0">
              <a:spcBef>
                <a:spcPts val="0"/>
              </a:spcBef>
              <a:spcAft>
                <a:spcPts val="0"/>
              </a:spcAft>
              <a:buSzPts val="1100"/>
              <a:buChar char="-"/>
            </a:pPr>
            <a:r>
              <a:rPr lang="en">
                <a:solidFill>
                  <a:schemeClr val="dk1"/>
                </a:solidFill>
              </a:rPr>
              <a:t>What is the orbital velocity of LEOs? Is it much faster? </a:t>
            </a:r>
            <a:r>
              <a:rPr lang="en"/>
              <a:t>What is the period of LEOs? Is polar LEO longer or shorter orbital period?</a:t>
            </a:r>
            <a:endParaRPr/>
          </a:p>
          <a:p>
            <a:pPr marL="914400" lvl="1" indent="-298450" algn="l" rtl="0">
              <a:spcBef>
                <a:spcPts val="0"/>
              </a:spcBef>
              <a:spcAft>
                <a:spcPts val="0"/>
              </a:spcAft>
              <a:buSzPts val="1100"/>
              <a:buChar char="-"/>
            </a:pPr>
            <a:r>
              <a:rPr lang="en"/>
              <a:t>orbital velocity is more than 27,000 km/hr, and satellites complete an orbit around the Earth in ∼100 minutes [6]. As satellites travel fast across GSes, GS-satellite links can only be maintained for a few minutes, after which they require a handoff. ISLs also continuously change in length</a:t>
            </a:r>
            <a:endParaRPr/>
          </a:p>
          <a:p>
            <a:pPr marL="457200" lvl="0" indent="-298450" algn="l" rtl="0">
              <a:spcBef>
                <a:spcPts val="0"/>
              </a:spcBef>
              <a:spcAft>
                <a:spcPts val="0"/>
              </a:spcAft>
              <a:buSzPts val="1100"/>
              <a:buChar char="-"/>
            </a:pPr>
            <a:r>
              <a:rPr lang="en"/>
              <a:t>What is the distance of LEOs and MEOs from earth’s surface?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7b33d61aa7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7b33d61aa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https://www.mckinsey.com/industries/aerospace-and-defense/our-insights/large-leo-satellite-constellations-will-it-be-different-this-time</a:t>
            </a:r>
            <a:r>
              <a:rPr lang="en"/>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We have a variety of constellations being proposed/deployed.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Some of the older ones, iridium from motorolla. Recently, you have Amazon Kuiper and especially Starlink in recent news.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By the numbers, give stats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https://www.newspace.im/</a:t>
            </a:r>
            <a:r>
              <a:rPr lang="en">
                <a:solidFill>
                  <a:schemeClr val="dk1"/>
                </a:solidFill>
              </a:rPr>
              <a:t> </a:t>
            </a:r>
            <a:endParaRPr/>
          </a:p>
          <a:p>
            <a:pPr marL="0" lvl="0" indent="0" algn="l" rtl="0">
              <a:spcBef>
                <a:spcPts val="0"/>
              </a:spcBef>
              <a:spcAft>
                <a:spcPts val="0"/>
              </a:spcAft>
              <a:buNone/>
            </a:pPr>
            <a:endParaRPr/>
          </a:p>
          <a:p>
            <a:pPr marL="0" lvl="0" indent="0" algn="l" rtl="0">
              <a:spcBef>
                <a:spcPts val="0"/>
              </a:spcBef>
              <a:spcAft>
                <a:spcPts val="0"/>
              </a:spcAft>
              <a:buNone/>
            </a:pPr>
            <a:r>
              <a:rPr lang="en"/>
              <a:t>Technical advances: </a:t>
            </a:r>
            <a:endParaRPr/>
          </a:p>
          <a:p>
            <a:pPr marL="457200" lvl="0" indent="-298450" algn="l" rtl="0">
              <a:spcBef>
                <a:spcPts val="0"/>
              </a:spcBef>
              <a:spcAft>
                <a:spcPts val="0"/>
              </a:spcAft>
              <a:buSzPts val="1100"/>
              <a:buChar char="-"/>
            </a:pPr>
            <a:r>
              <a:rPr lang="en"/>
              <a:t>spectrum usage (higher frequencies enable higher data rates. While improved ground-station design and adaptive coding counter the increased susceptibility to attenuation)</a:t>
            </a:r>
            <a:endParaRPr/>
          </a:p>
          <a:p>
            <a:pPr marL="457200" lvl="0" indent="-298450" algn="l" rtl="0">
              <a:spcBef>
                <a:spcPts val="0"/>
              </a:spcBef>
              <a:spcAft>
                <a:spcPts val="0"/>
              </a:spcAft>
              <a:buSzPts val="1100"/>
              <a:buChar char="-"/>
            </a:pPr>
            <a:r>
              <a:rPr lang="en"/>
              <a:t>ISLs</a:t>
            </a:r>
            <a:endParaRPr/>
          </a:p>
          <a:p>
            <a:pPr marL="0" lvl="0" indent="0" algn="l" rtl="0">
              <a:spcBef>
                <a:spcPts val="0"/>
              </a:spcBef>
              <a:spcAft>
                <a:spcPts val="0"/>
              </a:spcAft>
              <a:buNone/>
            </a:pPr>
            <a:endParaRPr/>
          </a:p>
          <a:p>
            <a:pPr marL="0" lvl="0" indent="0" algn="l" rtl="0">
              <a:spcBef>
                <a:spcPts val="0"/>
              </a:spcBef>
              <a:spcAft>
                <a:spcPts val="0"/>
              </a:spcAft>
              <a:buNone/>
            </a:pPr>
            <a:r>
              <a:rPr lang="en"/>
              <a:t>New business models:</a:t>
            </a:r>
            <a:endParaRPr/>
          </a:p>
          <a:p>
            <a:pPr marL="457200" lvl="0" indent="-298450" algn="l" rtl="0">
              <a:spcBef>
                <a:spcPts val="0"/>
              </a:spcBef>
              <a:spcAft>
                <a:spcPts val="0"/>
              </a:spcAft>
              <a:buSzPts val="1100"/>
              <a:buChar char="-"/>
            </a:pPr>
            <a:r>
              <a:rPr lang="en"/>
              <a:t>Venture capital has recently been bullish about space projects, investing more than $4 billion in the past two years alone.</a:t>
            </a:r>
            <a:endParaRPr/>
          </a:p>
          <a:p>
            <a:pPr marL="457200" lvl="0" indent="-298450" algn="l" rtl="0">
              <a:spcBef>
                <a:spcPts val="0"/>
              </a:spcBef>
              <a:spcAft>
                <a:spcPts val="0"/>
              </a:spcAft>
              <a:buSzPts val="1100"/>
              <a:buChar char="-"/>
            </a:pPr>
            <a:r>
              <a:rPr lang="en"/>
              <a:t>Some companies have enough cash available to build and deploy a constellation outright. Apple considering w/ USD$107B. </a:t>
            </a:r>
            <a:endParaRPr/>
          </a:p>
          <a:p>
            <a:pPr marL="0" lvl="0" indent="0" algn="l" rtl="0">
              <a:spcBef>
                <a:spcPts val="0"/>
              </a:spcBef>
              <a:spcAft>
                <a:spcPts val="0"/>
              </a:spcAft>
              <a:buNone/>
            </a:pPr>
            <a:endParaRPr/>
          </a:p>
          <a:p>
            <a:pPr marL="0" lvl="0" indent="0" algn="l" rtl="0">
              <a:spcBef>
                <a:spcPts val="0"/>
              </a:spcBef>
              <a:spcAft>
                <a:spcPts val="0"/>
              </a:spcAft>
              <a:buNone/>
            </a:pPr>
            <a:r>
              <a:rPr lang="en"/>
              <a:t>Higher bandwidth….:</a:t>
            </a:r>
            <a:endParaRPr/>
          </a:p>
          <a:p>
            <a:pPr marL="457200" lvl="0" indent="-298450" algn="l" rtl="0">
              <a:spcBef>
                <a:spcPts val="0"/>
              </a:spcBef>
              <a:spcAft>
                <a:spcPts val="0"/>
              </a:spcAft>
              <a:buSzPts val="1100"/>
              <a:buChar char="-"/>
            </a:pPr>
            <a:r>
              <a:rPr lang="en"/>
              <a:t>Today’s customers demand Global constant/unlimited connectivity: this is enabled by competitive pricing nowadays. And includes underpopulated regions and avenues such as in-flight internet, long-distance mobile backhaul, maritime internet, remote oil and gas extraction, and certain military applications.</a:t>
            </a:r>
            <a:endParaRPr/>
          </a:p>
          <a:p>
            <a:pPr marL="0" lvl="0" indent="0" algn="l" rtl="0">
              <a:spcBef>
                <a:spcPts val="0"/>
              </a:spcBef>
              <a:spcAft>
                <a:spcPts val="0"/>
              </a:spcAft>
              <a:buNone/>
            </a:pPr>
            <a:endParaRPr/>
          </a:p>
          <a:p>
            <a:pPr marL="0" lvl="0" indent="0" algn="l" rtl="0">
              <a:spcBef>
                <a:spcPts val="0"/>
              </a:spcBef>
              <a:spcAft>
                <a:spcPts val="0"/>
              </a:spcAft>
              <a:buNone/>
            </a:pPr>
            <a:r>
              <a:rPr lang="en"/>
              <a:t>Economies of scale </a:t>
            </a:r>
            <a:endParaRPr/>
          </a:p>
          <a:p>
            <a:pPr marL="457200" lvl="0" indent="-298450" algn="l" rtl="0">
              <a:spcBef>
                <a:spcPts val="0"/>
              </a:spcBef>
              <a:spcAft>
                <a:spcPts val="0"/>
              </a:spcAft>
              <a:buSzPts val="1100"/>
              <a:buChar char="●"/>
            </a:pPr>
            <a:r>
              <a:rPr lang="en"/>
              <a:t>private industry involvement, </a:t>
            </a:r>
            <a:endParaRPr/>
          </a:p>
          <a:p>
            <a:pPr marL="457200" lvl="0" indent="-298450" algn="l" rtl="0">
              <a:spcBef>
                <a:spcPts val="0"/>
              </a:spcBef>
              <a:spcAft>
                <a:spcPts val="0"/>
              </a:spcAft>
              <a:buSzPts val="1100"/>
              <a:buChar char="●"/>
            </a:pPr>
            <a:r>
              <a:rPr lang="en"/>
              <a:t>reduction in launch costs, </a:t>
            </a:r>
            <a:endParaRPr/>
          </a:p>
          <a:p>
            <a:pPr marL="457200" lvl="0" indent="-298450" algn="l" rtl="0">
              <a:spcBef>
                <a:spcPts val="0"/>
              </a:spcBef>
              <a:spcAft>
                <a:spcPts val="0"/>
              </a:spcAft>
              <a:buSzPts val="1100"/>
              <a:buChar char="●"/>
            </a:pPr>
            <a:r>
              <a:rPr lang="en"/>
              <a:t>commoditized hardware</a:t>
            </a:r>
            <a:endParaRPr/>
          </a:p>
          <a:p>
            <a:pPr marL="0" lvl="0" indent="0" algn="l" rtl="0">
              <a:spcBef>
                <a:spcPts val="0"/>
              </a:spcBef>
              <a:spcAft>
                <a:spcPts val="0"/>
              </a:spcAft>
              <a:buNone/>
            </a:pPr>
            <a:endParaRPr/>
          </a:p>
          <a:p>
            <a:pPr marL="0" lvl="0" indent="0" algn="l" rtl="0">
              <a:spcBef>
                <a:spcPts val="0"/>
              </a:spcBef>
              <a:spcAft>
                <a:spcPts val="0"/>
              </a:spcAft>
              <a:buNone/>
            </a:pPr>
            <a:r>
              <a:rPr lang="en"/>
              <a:t>Here we see a few examples of such constellations. Such as the traditional telesat, iridium, and now kuiper, and a company you’ve probably seen on the news, starlink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72302d49e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72302d49e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There is a growing demand for various space services in recent years, the sky is indeed the limit.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Underserved regions: this includes serving rural terrestrial areas, maritime and aviation related connectivity</a:t>
            </a:r>
            <a:endParaRPr/>
          </a:p>
          <a:p>
            <a:pPr marL="0" lvl="0" indent="0" algn="l" rtl="0">
              <a:spcBef>
                <a:spcPts val="0"/>
              </a:spcBef>
              <a:spcAft>
                <a:spcPts val="0"/>
              </a:spcAft>
              <a:buNone/>
            </a:pPr>
            <a:endParaRPr/>
          </a:p>
          <a:p>
            <a:pPr marL="0" lvl="0" indent="0" algn="l" rtl="0">
              <a:spcBef>
                <a:spcPts val="0"/>
              </a:spcBef>
              <a:spcAft>
                <a:spcPts val="0"/>
              </a:spcAft>
              <a:buNone/>
            </a:pPr>
            <a:r>
              <a:rPr lang="en"/>
              <a:t>Battlefield regions: ukraine</a:t>
            </a:r>
            <a:endParaRPr/>
          </a:p>
          <a:p>
            <a:pPr marL="0" lvl="0" indent="0" algn="l" rtl="0">
              <a:spcBef>
                <a:spcPts val="0"/>
              </a:spcBef>
              <a:spcAft>
                <a:spcPts val="0"/>
              </a:spcAft>
              <a:buNone/>
            </a:pPr>
            <a:endParaRPr/>
          </a:p>
          <a:p>
            <a:pPr marL="0" lvl="0" indent="0" algn="l" rtl="0">
              <a:spcBef>
                <a:spcPts val="0"/>
              </a:spcBef>
              <a:spcAft>
                <a:spcPts val="0"/>
              </a:spcAft>
              <a:buNone/>
            </a:pPr>
            <a:r>
              <a:rPr lang="en"/>
              <a:t>Well connected regions: there are reports that starlink has faster speeds than terrestrial internet in </a:t>
            </a:r>
            <a:r>
              <a:rPr lang="en" u="sng">
                <a:solidFill>
                  <a:schemeClr val="hlink"/>
                </a:solidFill>
                <a:hlinkClick r:id="rId3"/>
              </a:rPr>
              <a:t>certain european countries</a:t>
            </a:r>
            <a:r>
              <a:rPr lang="en"/>
              <a:t>, and existing work that give caveats to this (e.g., certain distance before speeds are faster)</a:t>
            </a:r>
            <a:endParaRPr/>
          </a:p>
          <a:p>
            <a:pPr marL="0" lvl="0" indent="0" algn="l" rtl="0">
              <a:spcBef>
                <a:spcPts val="0"/>
              </a:spcBef>
              <a:spcAft>
                <a:spcPts val="0"/>
              </a:spcAft>
              <a:buNone/>
            </a:pPr>
            <a:endParaRPr/>
          </a:p>
          <a:p>
            <a:pPr marL="0" lvl="0" indent="0" algn="l" rtl="0">
              <a:spcBef>
                <a:spcPts val="0"/>
              </a:spcBef>
              <a:spcAft>
                <a:spcPts val="0"/>
              </a:spcAft>
              <a:buNone/>
            </a:pPr>
            <a:r>
              <a:rPr lang="en"/>
              <a:t>Further, we have edge compute services, that focus on in-orbit processing of information, with for example, radiation hardened commodity servers in the case of orbitsedge.</a:t>
            </a:r>
            <a:endParaRPr/>
          </a:p>
          <a:p>
            <a:pPr marL="0" lvl="0" indent="0" algn="l" rtl="0">
              <a:spcBef>
                <a:spcPts val="0"/>
              </a:spcBef>
              <a:spcAft>
                <a:spcPts val="0"/>
              </a:spcAft>
              <a:buNone/>
            </a:pPr>
            <a:endParaRPr/>
          </a:p>
          <a:p>
            <a:pPr marL="0" lvl="0" indent="0" algn="l" rtl="0">
              <a:spcBef>
                <a:spcPts val="0"/>
              </a:spcBef>
              <a:spcAft>
                <a:spcPts val="0"/>
              </a:spcAft>
              <a:buNone/>
            </a:pPr>
            <a:r>
              <a:rPr lang="en"/>
              <a:t>Finally, we have general services, that range from federated learning on SAT data, and so on.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72302d49e7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72302d49e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Despite the growing importance of nascent LEO satellite constellations, research has yet to catch up in terms of the identification, evaluation, and mitigation of their security threats. Indeed, </a:t>
            </a:r>
            <a:r>
              <a:rPr lang="en">
                <a:solidFill>
                  <a:schemeClr val="dk1"/>
                </a:solidFill>
              </a:rPr>
              <a:t>With compute, networking, storage, and sensory systems equipped to each satellite,</a:t>
            </a:r>
            <a:r>
              <a:rPr lang="en"/>
              <a:t> current LEO constellations, while prone to a similar range of threats like those affecting terrestrial cyber-physical systems or even other types of satellites (e.g., GEO satellites), these threats' details are markedly distinct. Such differences stem from a few reasons, including, LEO constellations'....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Mention volume: </a:t>
            </a:r>
            <a:r>
              <a:rPr lang="en" u="sng">
                <a:solidFill>
                  <a:schemeClr val="hlink"/>
                </a:solidFill>
                <a:hlinkClick r:id="rId3"/>
              </a:rPr>
              <a:t>large number of satellites, incl</a:t>
            </a:r>
            <a:r>
              <a:rPr lang="en">
                <a:solidFill>
                  <a:schemeClr val="dk1"/>
                </a:solidFill>
              </a:rPr>
              <a:t>. Those proposed by the military: could make it hard to determine which satellites have been compromised by adversaries.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Many more reasons. Details in paper.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Guidelines: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Example: currently, “the defense industrial base is required to report all cyber incidents that have impacted or could impact national security under the Department of Defense-Defense Industrial Base Cybersecurity Activities Regulation.” However, space systems are not included in this industrial base.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Refer to “</a:t>
            </a:r>
            <a:r>
              <a:rPr lang="en" sz="1150">
                <a:solidFill>
                  <a:schemeClr val="dk1"/>
                </a:solidFill>
                <a:highlight>
                  <a:srgbClr val="FFFFFF"/>
                </a:highlight>
                <a:latin typeface="Courier New"/>
                <a:ea typeface="Courier New"/>
                <a:cs typeface="Courier New"/>
                <a:sym typeface="Courier New"/>
              </a:rPr>
              <a:t>Falco, G. (2018). </a:t>
            </a:r>
            <a:r>
              <a:rPr lang="en" sz="1150" i="1">
                <a:solidFill>
                  <a:schemeClr val="dk1"/>
                </a:solidFill>
                <a:highlight>
                  <a:srgbClr val="FFFFFF"/>
                </a:highlight>
                <a:latin typeface="Courier New"/>
                <a:ea typeface="Courier New"/>
                <a:cs typeface="Courier New"/>
                <a:sym typeface="Courier New"/>
              </a:rPr>
              <a:t>The Vacuum of Space Cyber Security. 2018 AIAA SPACE and Astronautics Forum and Exposition.”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7b33d61aa7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7b33d61aa7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give a brief primer on how LEO constellations work.</a:t>
            </a:r>
            <a:endParaRPr/>
          </a:p>
          <a:p>
            <a:pPr marL="0" lvl="0" indent="0" algn="l" rtl="0">
              <a:spcBef>
                <a:spcPts val="0"/>
              </a:spcBef>
              <a:spcAft>
                <a:spcPts val="0"/>
              </a:spcAft>
              <a:buNone/>
            </a:pPr>
            <a:endParaRPr/>
          </a:p>
          <a:p>
            <a:pPr marL="0" lvl="0" indent="0" algn="l" rtl="0">
              <a:spcBef>
                <a:spcPts val="0"/>
              </a:spcBef>
              <a:spcAft>
                <a:spcPts val="0"/>
              </a:spcAft>
              <a:buNone/>
            </a:pPr>
            <a:r>
              <a:rPr lang="en"/>
              <a:t>On the LHS you see a typical configuration in the literature. Multiple GSes. Multiple Satellites. 2 types if links: radio SAT-to-GS links and SAT-to-SAT links (henceforth known as ISLs).</a:t>
            </a:r>
            <a:endParaRPr/>
          </a:p>
          <a:p>
            <a:pPr marL="0" lvl="0" indent="0" algn="l" rtl="0">
              <a:spcBef>
                <a:spcPts val="0"/>
              </a:spcBef>
              <a:spcAft>
                <a:spcPts val="0"/>
              </a:spcAft>
              <a:buNone/>
            </a:pPr>
            <a:endParaRPr/>
          </a:p>
          <a:p>
            <a:pPr marL="0" lvl="0" indent="0" algn="l" rtl="0">
              <a:spcBef>
                <a:spcPts val="0"/>
              </a:spcBef>
              <a:spcAft>
                <a:spcPts val="0"/>
              </a:spcAft>
              <a:buNone/>
            </a:pPr>
            <a:r>
              <a:rPr lang="en"/>
              <a:t>For the ISLs, various configurations have been described in the literature. Goal: ensure continuous connectivity. We note that proposed ISLs would be reconfigurable, with some downtime.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trike="sngStrike">
                <a:solidFill>
                  <a:schemeClr val="dk1"/>
                </a:solidFill>
              </a:rPr>
              <a:t>Mention “reconfigurable links”</a:t>
            </a:r>
            <a:endParaRPr strike="sngStrike"/>
          </a:p>
          <a:p>
            <a:pPr marL="0" lvl="0" indent="0" algn="l" rtl="0">
              <a:spcBef>
                <a:spcPts val="0"/>
              </a:spcBef>
              <a:spcAft>
                <a:spcPts val="0"/>
              </a:spcAft>
              <a:buNone/>
            </a:pPr>
            <a:endParaRPr/>
          </a:p>
          <a:p>
            <a:pPr marL="0" lvl="0" indent="0" algn="l" rtl="0">
              <a:spcBef>
                <a:spcPts val="0"/>
              </a:spcBef>
              <a:spcAft>
                <a:spcPts val="0"/>
              </a:spcAft>
              <a:buNone/>
            </a:pPr>
            <a:r>
              <a:rPr lang="en"/>
              <a:t>Q:</a:t>
            </a:r>
            <a:endParaRPr/>
          </a:p>
          <a:p>
            <a:pPr marL="457200" lvl="0" indent="-298450" algn="l" rtl="0">
              <a:spcBef>
                <a:spcPts val="0"/>
              </a:spcBef>
              <a:spcAft>
                <a:spcPts val="0"/>
              </a:spcAft>
              <a:buSzPts val="1100"/>
              <a:buChar char="-"/>
            </a:pPr>
            <a:r>
              <a:rPr lang="en"/>
              <a:t>Can GS accept connections to multiple SATs?</a:t>
            </a:r>
            <a:endParaRPr/>
          </a:p>
          <a:p>
            <a:pPr marL="457200" lvl="0" indent="-298450" algn="l" rtl="0">
              <a:spcBef>
                <a:spcPts val="0"/>
              </a:spcBef>
              <a:spcAft>
                <a:spcPts val="0"/>
              </a:spcAft>
              <a:buSzPts val="1100"/>
              <a:buChar char="-"/>
            </a:pPr>
            <a:r>
              <a:rPr lang="en">
                <a:solidFill>
                  <a:schemeClr val="dk1"/>
                </a:solidFill>
              </a:rPr>
              <a:t>What is the orbital velocity of LEOs? Is it much faster? </a:t>
            </a:r>
            <a:r>
              <a:rPr lang="en"/>
              <a:t>What is the period of LEOs? Is polar LEO longer or shorter orbital period?</a:t>
            </a:r>
            <a:endParaRPr/>
          </a:p>
          <a:p>
            <a:pPr marL="914400" lvl="1" indent="-298450" algn="l" rtl="0">
              <a:spcBef>
                <a:spcPts val="0"/>
              </a:spcBef>
              <a:spcAft>
                <a:spcPts val="0"/>
              </a:spcAft>
              <a:buSzPts val="1100"/>
              <a:buChar char="-"/>
            </a:pPr>
            <a:r>
              <a:rPr lang="en"/>
              <a:t>orbital velocity is more than 27,000 km/hr, and satellites complete an orbit around the Earth in ∼100 minutes [6]. As satellites travel fast across GSes, GS-satellite links can only be maintained for a few minutes, after which they require a handoff. ISLs also continuously change in length</a:t>
            </a:r>
            <a:endParaRPr/>
          </a:p>
          <a:p>
            <a:pPr marL="457200" lvl="0" indent="-298450" algn="l" rtl="0">
              <a:spcBef>
                <a:spcPts val="0"/>
              </a:spcBef>
              <a:spcAft>
                <a:spcPts val="0"/>
              </a:spcAft>
              <a:buSzPts val="1100"/>
              <a:buChar char="-"/>
            </a:pPr>
            <a:r>
              <a:rPr lang="en"/>
              <a:t>What is the distance of LEOs and MEOs from earth’s surface?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7e01f6ddf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7e01f6ddf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Font size: 20, 18, 16</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Here, in our globe picture, we see a brief depiction of what a LEO constellation would look like. More specifically, we see Starlink’s first shell. Subset of Starlink orbital planes</a:t>
            </a:r>
            <a:endParaRPr>
              <a:solidFill>
                <a:schemeClr val="dk1"/>
              </a:solidFill>
            </a:endParaRPr>
          </a:p>
          <a:p>
            <a:pPr marL="0" lvl="0" indent="0" algn="l" rtl="0">
              <a:spcBef>
                <a:spcPts val="0"/>
              </a:spcBef>
              <a:spcAft>
                <a:spcPts val="0"/>
              </a:spcAft>
              <a:buNone/>
            </a:pPr>
            <a:r>
              <a:rPr lang="en">
                <a:solidFill>
                  <a:schemeClr val="dk1"/>
                </a:solidFill>
              </a:rPr>
              <a:t>(green lines). A possible ISL configuration for some satellites</a:t>
            </a:r>
            <a:endParaRPr>
              <a:solidFill>
                <a:schemeClr val="dk1"/>
              </a:solidFill>
            </a:endParaRPr>
          </a:p>
          <a:p>
            <a:pPr marL="0" lvl="0" indent="0" algn="l" rtl="0">
              <a:spcBef>
                <a:spcPts val="0"/>
              </a:spcBef>
              <a:spcAft>
                <a:spcPts val="0"/>
              </a:spcAft>
              <a:buNone/>
            </a:pPr>
            <a:r>
              <a:rPr lang="en">
                <a:solidFill>
                  <a:schemeClr val="dk1"/>
                </a:solidFill>
              </a:rPr>
              <a:t>is shown (orange lines) in +grid: a Sat forms two links with</a:t>
            </a:r>
            <a:endParaRPr>
              <a:solidFill>
                <a:schemeClr val="dk1"/>
              </a:solidFill>
            </a:endParaRPr>
          </a:p>
          <a:p>
            <a:pPr marL="0" lvl="0" indent="0" algn="l" rtl="0">
              <a:spcBef>
                <a:spcPts val="0"/>
              </a:spcBef>
              <a:spcAft>
                <a:spcPts val="0"/>
              </a:spcAft>
              <a:buNone/>
            </a:pPr>
            <a:r>
              <a:rPr lang="en">
                <a:solidFill>
                  <a:schemeClr val="dk1"/>
                </a:solidFill>
              </a:rPr>
              <a:t>its immediate neighbours in the same plane and two links</a:t>
            </a:r>
            <a:endParaRPr>
              <a:solidFill>
                <a:schemeClr val="dk1"/>
              </a:solidFill>
            </a:endParaRPr>
          </a:p>
          <a:p>
            <a:pPr marL="0" lvl="0" indent="0" algn="l" rtl="0">
              <a:spcBef>
                <a:spcPts val="0"/>
              </a:spcBef>
              <a:spcAft>
                <a:spcPts val="0"/>
              </a:spcAft>
              <a:buNone/>
            </a:pPr>
            <a:r>
              <a:rPr lang="en">
                <a:solidFill>
                  <a:schemeClr val="dk1"/>
                </a:solidFill>
              </a:rPr>
              <a:t>to Sats in adjacent planes. Two GSs: São Paulo (gray), and</a:t>
            </a:r>
            <a:endParaRPr>
              <a:solidFill>
                <a:schemeClr val="dk1"/>
              </a:solidFill>
            </a:endParaRPr>
          </a:p>
          <a:p>
            <a:pPr marL="0" lvl="0" indent="0" algn="l" rtl="0">
              <a:spcBef>
                <a:spcPts val="0"/>
              </a:spcBef>
              <a:spcAft>
                <a:spcPts val="0"/>
              </a:spcAft>
              <a:buNone/>
            </a:pPr>
            <a:r>
              <a:rPr lang="en">
                <a:solidFill>
                  <a:schemeClr val="dk1"/>
                </a:solidFill>
              </a:rPr>
              <a:t>Fortaleza (purple).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And in the bottom right figure, we see some statistics of Starlink’s 1st shell.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TODOS: need to use our own cone picture on the LHS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trike="sngStrike">
                <a:solidFill>
                  <a:schemeClr val="dk1"/>
                </a:solidFill>
              </a:rPr>
              <a:t>TODOS: explain what is shorter orbital period. What is highly mobile and why. What is intermittent? What is distributed?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Q:</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Why are some satellites more close to each other near certain regions?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is GEO altitude? 35,786 KM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are orbital shells and planes in relation to this globe? Don’t get the difference.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is only 1 shell (starlink’s first shell), and only a subset of orbital planes from that shell.</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7e01f6ddf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7e01f6ddf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Putting aside the fact that LEO constellations are very valuable CPS, here are 3 key properties, in summary, of LEO constellations</a:t>
            </a:r>
            <a:endParaRPr/>
          </a:p>
          <a:p>
            <a:pPr marL="0" lvl="0" indent="0" algn="l" rtl="0">
              <a:spcBef>
                <a:spcPts val="0"/>
              </a:spcBef>
              <a:spcAft>
                <a:spcPts val="0"/>
              </a:spcAft>
              <a:buNone/>
            </a:pPr>
            <a:endParaRPr/>
          </a:p>
          <a:p>
            <a:pPr marL="0" lvl="0" indent="0" algn="l" rtl="0">
              <a:spcBef>
                <a:spcPts val="0"/>
              </a:spcBef>
              <a:spcAft>
                <a:spcPts val="0"/>
              </a:spcAft>
              <a:buNone/>
            </a:pPr>
            <a:r>
              <a:rPr lang="en"/>
              <a:t>Intermittent: incapable to communicate with the SAT for some time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7e01f6ddf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7e01f6ddf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Stargaze is the emulator you need to model these properties. Just like emulators for traditional solutions.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addition, with Stargaze, we want to enable users to: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Model unforeseen threats, including those shown earlier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Rapid iterations with different problems/solutions. Easily deployable on testbeds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Reproducibility: a given setup configuration needs to be replicated in a separate environment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Real application code: capture system-level effects (e.g., the extent to which an adversary-induced fault can have on application throughput) that could be crucial in real-time deployments. The ability to emulate application-level behavior is important as it increases the range of security experiments we can construct, such as application- level, asymmetric DoS attacks and defenses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believe that the security community has much to offer in protecting the emerging LEO ecosystem. With thorough experimentation and analysis, researchers will be able to adapt tried-and-true defenses to space and rapidly test novel ideas for building solutions against newfound attacks.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7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7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7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700"/>
              <a:buFont typeface="Georgia"/>
              <a:buNone/>
              <a:defRPr sz="2700">
                <a:solidFill>
                  <a:schemeClr val="dk1"/>
                </a:solidFill>
                <a:latin typeface="Georgia"/>
                <a:ea typeface="Georgia"/>
                <a:cs typeface="Georgia"/>
                <a:sym typeface="Georgi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Georgia"/>
              <a:buChar char="●"/>
              <a:defRPr sz="1800">
                <a:solidFill>
                  <a:schemeClr val="dk2"/>
                </a:solidFill>
                <a:latin typeface="Georgia"/>
                <a:ea typeface="Georgia"/>
                <a:cs typeface="Georgia"/>
                <a:sym typeface="Georgia"/>
              </a:defRPr>
            </a:lvl1pPr>
            <a:lvl2pPr marL="914400" lvl="1" indent="-317500">
              <a:lnSpc>
                <a:spcPct val="115000"/>
              </a:lnSpc>
              <a:spcBef>
                <a:spcPts val="0"/>
              </a:spcBef>
              <a:spcAft>
                <a:spcPts val="0"/>
              </a:spcAft>
              <a:buClr>
                <a:schemeClr val="dk2"/>
              </a:buClr>
              <a:buSzPts val="1400"/>
              <a:buFont typeface="Georgia"/>
              <a:buChar char="○"/>
              <a:defRPr>
                <a:solidFill>
                  <a:schemeClr val="dk2"/>
                </a:solidFill>
                <a:latin typeface="Georgia"/>
                <a:ea typeface="Georgia"/>
                <a:cs typeface="Georgia"/>
                <a:sym typeface="Georgia"/>
              </a:defRPr>
            </a:lvl2pPr>
            <a:lvl3pPr marL="1371600" lvl="2" indent="-317500">
              <a:lnSpc>
                <a:spcPct val="115000"/>
              </a:lnSpc>
              <a:spcBef>
                <a:spcPts val="0"/>
              </a:spcBef>
              <a:spcAft>
                <a:spcPts val="0"/>
              </a:spcAft>
              <a:buClr>
                <a:schemeClr val="dk2"/>
              </a:buClr>
              <a:buSzPts val="1400"/>
              <a:buFont typeface="Georgia"/>
              <a:buChar char="■"/>
              <a:defRPr>
                <a:solidFill>
                  <a:schemeClr val="dk2"/>
                </a:solidFill>
                <a:latin typeface="Georgia"/>
                <a:ea typeface="Georgia"/>
                <a:cs typeface="Georgia"/>
                <a:sym typeface="Georgia"/>
              </a:defRPr>
            </a:lvl3pPr>
            <a:lvl4pPr marL="1828800" lvl="3" indent="-317500">
              <a:lnSpc>
                <a:spcPct val="115000"/>
              </a:lnSpc>
              <a:spcBef>
                <a:spcPts val="0"/>
              </a:spcBef>
              <a:spcAft>
                <a:spcPts val="0"/>
              </a:spcAft>
              <a:buClr>
                <a:schemeClr val="dk2"/>
              </a:buClr>
              <a:buSzPts val="1400"/>
              <a:buFont typeface="Georgia"/>
              <a:buChar char="●"/>
              <a:defRPr>
                <a:solidFill>
                  <a:schemeClr val="dk2"/>
                </a:solidFill>
                <a:latin typeface="Georgia"/>
                <a:ea typeface="Georgia"/>
                <a:cs typeface="Georgia"/>
                <a:sym typeface="Georgia"/>
              </a:defRPr>
            </a:lvl4pPr>
            <a:lvl5pPr marL="2286000" lvl="4" indent="-317500">
              <a:lnSpc>
                <a:spcPct val="115000"/>
              </a:lnSpc>
              <a:spcBef>
                <a:spcPts val="0"/>
              </a:spcBef>
              <a:spcAft>
                <a:spcPts val="0"/>
              </a:spcAft>
              <a:buClr>
                <a:schemeClr val="dk2"/>
              </a:buClr>
              <a:buSzPts val="1400"/>
              <a:buFont typeface="Georgia"/>
              <a:buChar char="○"/>
              <a:defRPr>
                <a:solidFill>
                  <a:schemeClr val="dk2"/>
                </a:solidFill>
                <a:latin typeface="Georgia"/>
                <a:ea typeface="Georgia"/>
                <a:cs typeface="Georgia"/>
                <a:sym typeface="Georgia"/>
              </a:defRPr>
            </a:lvl5pPr>
            <a:lvl6pPr marL="2743200" lvl="5" indent="-317500">
              <a:lnSpc>
                <a:spcPct val="115000"/>
              </a:lnSpc>
              <a:spcBef>
                <a:spcPts val="0"/>
              </a:spcBef>
              <a:spcAft>
                <a:spcPts val="0"/>
              </a:spcAft>
              <a:buClr>
                <a:schemeClr val="dk2"/>
              </a:buClr>
              <a:buSzPts val="1400"/>
              <a:buFont typeface="Georgia"/>
              <a:buChar char="■"/>
              <a:defRPr>
                <a:solidFill>
                  <a:schemeClr val="dk2"/>
                </a:solidFill>
                <a:latin typeface="Georgia"/>
                <a:ea typeface="Georgia"/>
                <a:cs typeface="Georgia"/>
                <a:sym typeface="Georgia"/>
              </a:defRPr>
            </a:lvl6pPr>
            <a:lvl7pPr marL="3200400" lvl="6" indent="-317500">
              <a:lnSpc>
                <a:spcPct val="115000"/>
              </a:lnSpc>
              <a:spcBef>
                <a:spcPts val="0"/>
              </a:spcBef>
              <a:spcAft>
                <a:spcPts val="0"/>
              </a:spcAft>
              <a:buClr>
                <a:schemeClr val="dk2"/>
              </a:buClr>
              <a:buSzPts val="1400"/>
              <a:buFont typeface="Georgia"/>
              <a:buChar char="●"/>
              <a:defRPr>
                <a:solidFill>
                  <a:schemeClr val="dk2"/>
                </a:solidFill>
                <a:latin typeface="Georgia"/>
                <a:ea typeface="Georgia"/>
                <a:cs typeface="Georgia"/>
                <a:sym typeface="Georgia"/>
              </a:defRPr>
            </a:lvl7pPr>
            <a:lvl8pPr marL="3657600" lvl="7" indent="-317500">
              <a:lnSpc>
                <a:spcPct val="115000"/>
              </a:lnSpc>
              <a:spcBef>
                <a:spcPts val="0"/>
              </a:spcBef>
              <a:spcAft>
                <a:spcPts val="0"/>
              </a:spcAft>
              <a:buClr>
                <a:schemeClr val="dk2"/>
              </a:buClr>
              <a:buSzPts val="1400"/>
              <a:buFont typeface="Georgia"/>
              <a:buChar char="○"/>
              <a:defRPr>
                <a:solidFill>
                  <a:schemeClr val="dk2"/>
                </a:solidFill>
                <a:latin typeface="Georgia"/>
                <a:ea typeface="Georgia"/>
                <a:cs typeface="Georgia"/>
                <a:sym typeface="Georgia"/>
              </a:defRPr>
            </a:lvl8pPr>
            <a:lvl9pPr marL="4114800" lvl="8" indent="-317500">
              <a:lnSpc>
                <a:spcPct val="115000"/>
              </a:lnSpc>
              <a:spcBef>
                <a:spcPts val="0"/>
              </a:spcBef>
              <a:spcAft>
                <a:spcPts val="0"/>
              </a:spcAft>
              <a:buClr>
                <a:schemeClr val="dk2"/>
              </a:buClr>
              <a:buSzPts val="1400"/>
              <a:buFont typeface="Georgia"/>
              <a:buChar char="■"/>
              <a:defRPr>
                <a:solidFill>
                  <a:schemeClr val="dk2"/>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3000" b="1"/>
              <a:t>Stargaze: A </a:t>
            </a:r>
            <a:r>
              <a:rPr lang="en" sz="3000" b="1">
                <a:solidFill>
                  <a:schemeClr val="accent5"/>
                </a:solidFill>
              </a:rPr>
              <a:t>LEO Constellation</a:t>
            </a:r>
            <a:r>
              <a:rPr lang="en" sz="3000" b="1"/>
              <a:t> Emulator for Security Experimentation</a:t>
            </a:r>
            <a:endParaRPr sz="3000" b="1"/>
          </a:p>
          <a:p>
            <a:pPr marL="0" lvl="0" indent="0" algn="ctr" rtl="0">
              <a:spcBef>
                <a:spcPts val="0"/>
              </a:spcBef>
              <a:spcAft>
                <a:spcPts val="0"/>
              </a:spcAft>
              <a:buNone/>
            </a:pPr>
            <a:endParaRPr sz="30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b="1"/>
              <a:t>Patrick Tser Jern Kon</a:t>
            </a:r>
            <a:r>
              <a:rPr lang="en" sz="2000"/>
              <a:t>, Diogo Barradas, Ang Chen</a:t>
            </a:r>
            <a:endParaRPr sz="2000"/>
          </a:p>
        </p:txBody>
      </p:sp>
      <p:pic>
        <p:nvPicPr>
          <p:cNvPr id="56" name="Google Shape;56;p13"/>
          <p:cNvPicPr preferRelativeResize="0"/>
          <p:nvPr/>
        </p:nvPicPr>
        <p:blipFill>
          <a:blip r:embed="rId3">
            <a:alphaModFix/>
          </a:blip>
          <a:stretch>
            <a:fillRect/>
          </a:stretch>
        </p:blipFill>
        <p:spPr>
          <a:xfrm>
            <a:off x="1486625" y="3030325"/>
            <a:ext cx="2113175" cy="2113175"/>
          </a:xfrm>
          <a:prstGeom prst="rect">
            <a:avLst/>
          </a:prstGeom>
          <a:noFill/>
          <a:ln>
            <a:noFill/>
          </a:ln>
        </p:spPr>
      </p:pic>
      <p:pic>
        <p:nvPicPr>
          <p:cNvPr id="57" name="Google Shape;57;p13"/>
          <p:cNvPicPr preferRelativeResize="0"/>
          <p:nvPr/>
        </p:nvPicPr>
        <p:blipFill>
          <a:blip r:embed="rId4">
            <a:alphaModFix/>
          </a:blip>
          <a:stretch>
            <a:fillRect/>
          </a:stretch>
        </p:blipFill>
        <p:spPr>
          <a:xfrm>
            <a:off x="4169100" y="3299312"/>
            <a:ext cx="3928625" cy="1575200"/>
          </a:xfrm>
          <a:prstGeom prst="rect">
            <a:avLst/>
          </a:prstGeom>
          <a:noFill/>
          <a:ln>
            <a:noFill/>
          </a:ln>
        </p:spPr>
      </p:pic>
      <p:sp>
        <p:nvSpPr>
          <p:cNvPr id="58" name="Google Shape;5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Addressing the shortcomings of existing simulators</a:t>
            </a:r>
            <a:endParaRPr b="1"/>
          </a:p>
        </p:txBody>
      </p:sp>
      <p:sp>
        <p:nvSpPr>
          <p:cNvPr id="156" name="Google Shape;15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Lack </a:t>
            </a:r>
            <a:r>
              <a:rPr lang="en" sz="2000" b="1">
                <a:solidFill>
                  <a:schemeClr val="accent5"/>
                </a:solidFill>
              </a:rPr>
              <a:t>network simulation</a:t>
            </a:r>
            <a:r>
              <a:rPr lang="en" sz="2000"/>
              <a:t> capabilities</a:t>
            </a:r>
            <a:endParaRPr sz="2000"/>
          </a:p>
          <a:p>
            <a:pPr marL="914400" lvl="1" indent="-342900" algn="l" rtl="0">
              <a:spcBef>
                <a:spcPts val="0"/>
              </a:spcBef>
              <a:spcAft>
                <a:spcPts val="0"/>
              </a:spcAft>
              <a:buSzPts val="1800"/>
              <a:buChar char="○"/>
            </a:pPr>
            <a:r>
              <a:rPr lang="en" sz="1800"/>
              <a:t>Examples: GMAT, STK, and [1]</a:t>
            </a:r>
            <a:endParaRPr sz="1800"/>
          </a:p>
          <a:p>
            <a:pPr marL="457200" lvl="0" indent="-355600" algn="l" rtl="0">
              <a:spcBef>
                <a:spcPts val="0"/>
              </a:spcBef>
              <a:spcAft>
                <a:spcPts val="0"/>
              </a:spcAft>
              <a:buSzPts val="2000"/>
              <a:buChar char="●"/>
            </a:pPr>
            <a:r>
              <a:rPr lang="en" sz="2000"/>
              <a:t>Unable to </a:t>
            </a:r>
            <a:r>
              <a:rPr lang="en" sz="2000" b="1">
                <a:solidFill>
                  <a:schemeClr val="accent5"/>
                </a:solidFill>
              </a:rPr>
              <a:t>model LEO constellations </a:t>
            </a:r>
            <a:r>
              <a:rPr lang="en" sz="2000"/>
              <a:t>and their </a:t>
            </a:r>
            <a:r>
              <a:rPr lang="en" sz="2000" b="1">
                <a:solidFill>
                  <a:schemeClr val="accent5"/>
                </a:solidFill>
              </a:rPr>
              <a:t>ISL</a:t>
            </a:r>
            <a:r>
              <a:rPr lang="en" sz="2000"/>
              <a:t> topology</a:t>
            </a:r>
            <a:endParaRPr sz="2000"/>
          </a:p>
          <a:p>
            <a:pPr marL="914400" lvl="1" indent="-342900" algn="l" rtl="0">
              <a:spcBef>
                <a:spcPts val="0"/>
              </a:spcBef>
              <a:spcAft>
                <a:spcPts val="0"/>
              </a:spcAft>
              <a:buSzPts val="1800"/>
              <a:buChar char="○"/>
            </a:pPr>
            <a:r>
              <a:rPr lang="en" sz="1800"/>
              <a:t>Examples: OpenSAND and SNS3</a:t>
            </a:r>
            <a:endParaRPr sz="1800"/>
          </a:p>
          <a:p>
            <a:pPr marL="457200" lvl="0" indent="-355600" algn="l" rtl="0">
              <a:spcBef>
                <a:spcPts val="0"/>
              </a:spcBef>
              <a:spcAft>
                <a:spcPts val="0"/>
              </a:spcAft>
              <a:buSzPts val="2000"/>
              <a:buChar char="●"/>
            </a:pPr>
            <a:r>
              <a:rPr lang="en" sz="2000" b="1">
                <a:solidFill>
                  <a:schemeClr val="accent5"/>
                </a:solidFill>
              </a:rPr>
              <a:t>Not open-sourced</a:t>
            </a:r>
            <a:endParaRPr sz="2000"/>
          </a:p>
          <a:p>
            <a:pPr marL="914400" lvl="1" indent="-342900" algn="l" rtl="0">
              <a:spcBef>
                <a:spcPts val="0"/>
              </a:spcBef>
              <a:spcAft>
                <a:spcPts val="0"/>
              </a:spcAft>
              <a:buSzPts val="1800"/>
              <a:buChar char="○"/>
            </a:pPr>
            <a:r>
              <a:rPr lang="en" sz="1800"/>
              <a:t>Examples: [1]</a:t>
            </a:r>
            <a:endParaRPr sz="1800"/>
          </a:p>
          <a:p>
            <a:pPr marL="457200" lvl="0" indent="-355600" algn="l" rtl="0">
              <a:spcBef>
                <a:spcPts val="0"/>
              </a:spcBef>
              <a:spcAft>
                <a:spcPts val="0"/>
              </a:spcAft>
              <a:buSzPts val="2000"/>
              <a:buChar char="●"/>
            </a:pPr>
            <a:r>
              <a:rPr lang="en" sz="2000"/>
              <a:t>Only perform </a:t>
            </a:r>
            <a:r>
              <a:rPr lang="en" sz="2000" b="1">
                <a:solidFill>
                  <a:schemeClr val="accent5"/>
                </a:solidFill>
              </a:rPr>
              <a:t>network-level simulation with traffic traces</a:t>
            </a:r>
            <a:endParaRPr sz="2000" b="1">
              <a:solidFill>
                <a:schemeClr val="accent5"/>
              </a:solidFill>
            </a:endParaRPr>
          </a:p>
          <a:p>
            <a:pPr marL="914400" lvl="1" indent="-342900" algn="l" rtl="0">
              <a:spcBef>
                <a:spcPts val="0"/>
              </a:spcBef>
              <a:spcAft>
                <a:spcPts val="0"/>
              </a:spcAft>
              <a:buSzPts val="1800"/>
              <a:buChar char="○"/>
            </a:pPr>
            <a:r>
              <a:rPr lang="en" sz="1800"/>
              <a:t>Examples: Hypatia and cote</a:t>
            </a:r>
            <a:endParaRPr sz="1800"/>
          </a:p>
          <a:p>
            <a:pPr marL="0" lvl="0" indent="0" algn="l" rtl="0">
              <a:spcBef>
                <a:spcPts val="1200"/>
              </a:spcBef>
              <a:spcAft>
                <a:spcPts val="1200"/>
              </a:spcAft>
              <a:buNone/>
            </a:pPr>
            <a:endParaRPr/>
          </a:p>
        </p:txBody>
      </p:sp>
      <p:sp>
        <p:nvSpPr>
          <p:cNvPr id="157" name="Google Shape;15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58" name="Google Shape;158;p22"/>
          <p:cNvSpPr txBox="1"/>
          <p:nvPr/>
        </p:nvSpPr>
        <p:spPr>
          <a:xfrm>
            <a:off x="329550" y="4527900"/>
            <a:ext cx="8484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a:t>[1] Mark Handley. 2015. Delay is not an option: Low latency routing in space. In Proceedings of the 14th ACM Workshop on Hot Topics in Networks. 85–91.</a:t>
            </a:r>
            <a:endParaRPr sz="8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311700" y="372525"/>
            <a:ext cx="41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Stargaze Overview</a:t>
            </a:r>
            <a:endParaRPr b="1"/>
          </a:p>
        </p:txBody>
      </p:sp>
      <p:sp>
        <p:nvSpPr>
          <p:cNvPr id="164" name="Google Shape;164;p23"/>
          <p:cNvSpPr txBox="1">
            <a:spLocks noGrp="1"/>
          </p:cNvSpPr>
          <p:nvPr>
            <p:ph type="body" idx="1"/>
          </p:nvPr>
        </p:nvSpPr>
        <p:spPr>
          <a:xfrm>
            <a:off x="311700" y="988150"/>
            <a:ext cx="4118700" cy="37989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accent5"/>
              </a:buClr>
              <a:buSzPts val="2000"/>
              <a:buChar char="●"/>
            </a:pPr>
            <a:r>
              <a:rPr lang="en" sz="2000" b="1">
                <a:solidFill>
                  <a:schemeClr val="accent5"/>
                </a:solidFill>
              </a:rPr>
              <a:t>Modularity</a:t>
            </a:r>
            <a:endParaRPr sz="2000" b="1">
              <a:solidFill>
                <a:schemeClr val="accent5"/>
              </a:solidFill>
            </a:endParaRPr>
          </a:p>
          <a:p>
            <a:pPr marL="0" lvl="0" indent="0" algn="l" rtl="0">
              <a:spcBef>
                <a:spcPts val="1200"/>
              </a:spcBef>
              <a:spcAft>
                <a:spcPts val="0"/>
              </a:spcAft>
              <a:buNone/>
            </a:pPr>
            <a:endParaRPr sz="2000" b="1">
              <a:solidFill>
                <a:schemeClr val="accent5"/>
              </a:solidFill>
            </a:endParaRPr>
          </a:p>
          <a:p>
            <a:pPr marL="457200" lvl="0" indent="-355600" algn="l" rtl="0">
              <a:spcBef>
                <a:spcPts val="1200"/>
              </a:spcBef>
              <a:spcAft>
                <a:spcPts val="0"/>
              </a:spcAft>
              <a:buClr>
                <a:schemeClr val="accent5"/>
              </a:buClr>
              <a:buSzPts val="2000"/>
              <a:buChar char="●"/>
            </a:pPr>
            <a:r>
              <a:rPr lang="en" sz="2000" b="1">
                <a:solidFill>
                  <a:schemeClr val="accent5"/>
                </a:solidFill>
              </a:rPr>
              <a:t>Mobility</a:t>
            </a:r>
            <a:endParaRPr sz="2000" b="1">
              <a:solidFill>
                <a:schemeClr val="accent5"/>
              </a:solidFill>
            </a:endParaRPr>
          </a:p>
          <a:p>
            <a:pPr marL="0" lvl="0" indent="0" algn="l" rtl="0">
              <a:spcBef>
                <a:spcPts val="1200"/>
              </a:spcBef>
              <a:spcAft>
                <a:spcPts val="0"/>
              </a:spcAft>
              <a:buNone/>
            </a:pPr>
            <a:endParaRPr sz="2000" b="1">
              <a:solidFill>
                <a:schemeClr val="accent5"/>
              </a:solidFill>
            </a:endParaRPr>
          </a:p>
          <a:p>
            <a:pPr marL="457200" lvl="0" indent="-355600" algn="l" rtl="0">
              <a:spcBef>
                <a:spcPts val="1200"/>
              </a:spcBef>
              <a:spcAft>
                <a:spcPts val="1200"/>
              </a:spcAft>
              <a:buClr>
                <a:schemeClr val="accent5"/>
              </a:buClr>
              <a:buSzPts val="2000"/>
              <a:buChar char="●"/>
            </a:pPr>
            <a:r>
              <a:rPr lang="en" sz="2000" b="1">
                <a:solidFill>
                  <a:schemeClr val="accent5"/>
                </a:solidFill>
              </a:rPr>
              <a:t>Reconfigurability</a:t>
            </a:r>
            <a:endParaRPr sz="2000" b="1">
              <a:solidFill>
                <a:schemeClr val="accent5"/>
              </a:solidFill>
            </a:endParaRPr>
          </a:p>
        </p:txBody>
      </p:sp>
      <p:pic>
        <p:nvPicPr>
          <p:cNvPr id="165" name="Google Shape;165;p23"/>
          <p:cNvPicPr preferRelativeResize="0"/>
          <p:nvPr/>
        </p:nvPicPr>
        <p:blipFill rotWithShape="1">
          <a:blip r:embed="rId3">
            <a:alphaModFix/>
          </a:blip>
          <a:srcRect b="990"/>
          <a:stretch/>
        </p:blipFill>
        <p:spPr>
          <a:xfrm>
            <a:off x="4475225" y="143925"/>
            <a:ext cx="4689674" cy="4805625"/>
          </a:xfrm>
          <a:prstGeom prst="rect">
            <a:avLst/>
          </a:prstGeom>
          <a:noFill/>
          <a:ln>
            <a:noFill/>
          </a:ln>
        </p:spPr>
      </p:pic>
      <p:sp>
        <p:nvSpPr>
          <p:cNvPr id="166" name="Google Shape;16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4">
                                            <p:txEl>
                                              <p:pRg st="1" end="1"/>
                                            </p:txEl>
                                          </p:spTgt>
                                        </p:tgtEl>
                                        <p:attrNameLst>
                                          <p:attrName>style.visibility</p:attrName>
                                        </p:attrNameLst>
                                      </p:cBhvr>
                                      <p:to>
                                        <p:strVal val="visible"/>
                                      </p:to>
                                    </p:set>
                                    <p:animEffect transition="in" filter="fade">
                                      <p:cBhvr>
                                        <p:cTn id="10" dur="500"/>
                                        <p:tgtEl>
                                          <p:spTgt spid="16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animEffect transition="in" filter="fade">
                                      <p:cBhvr>
                                        <p:cTn id="15" dur="500"/>
                                        <p:tgtEl>
                                          <p:spTgt spid="16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4">
                                            <p:txEl>
                                              <p:pRg st="3" end="3"/>
                                            </p:txEl>
                                          </p:spTgt>
                                        </p:tgtEl>
                                        <p:attrNameLst>
                                          <p:attrName>style.visibility</p:attrName>
                                        </p:attrNameLst>
                                      </p:cBhvr>
                                      <p:to>
                                        <p:strVal val="visible"/>
                                      </p:to>
                                    </p:set>
                                    <p:animEffect transition="in" filter="fade">
                                      <p:cBhvr>
                                        <p:cTn id="18" dur="500"/>
                                        <p:tgtEl>
                                          <p:spTgt spid="16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animEffect transition="in" filter="fade">
                                      <p:cBhvr>
                                        <p:cTn id="23" dur="500"/>
                                        <p:tgtEl>
                                          <p:spTgt spid="1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11700" y="372525"/>
            <a:ext cx="41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Stargaze Workflow (I)</a:t>
            </a:r>
            <a:endParaRPr b="1"/>
          </a:p>
          <a:p>
            <a:pPr marL="0" lvl="0" indent="0" algn="l" rtl="0">
              <a:spcBef>
                <a:spcPts val="0"/>
              </a:spcBef>
              <a:spcAft>
                <a:spcPts val="0"/>
              </a:spcAft>
              <a:buNone/>
            </a:pPr>
            <a:r>
              <a:rPr lang="en" sz="1750" b="1"/>
              <a:t>Constellation initialization script</a:t>
            </a:r>
            <a:endParaRPr sz="1750" b="1"/>
          </a:p>
          <a:p>
            <a:pPr marL="0" lvl="0" indent="0" algn="l" rtl="0">
              <a:spcBef>
                <a:spcPts val="0"/>
              </a:spcBef>
              <a:spcAft>
                <a:spcPts val="0"/>
              </a:spcAft>
              <a:buNone/>
            </a:pPr>
            <a:endParaRPr b="1"/>
          </a:p>
        </p:txBody>
      </p:sp>
      <p:sp>
        <p:nvSpPr>
          <p:cNvPr id="172" name="Google Shape;172;p24"/>
          <p:cNvSpPr txBox="1">
            <a:spLocks noGrp="1"/>
          </p:cNvSpPr>
          <p:nvPr>
            <p:ph type="body" idx="1"/>
          </p:nvPr>
        </p:nvSpPr>
        <p:spPr>
          <a:xfrm>
            <a:off x="311700" y="1140550"/>
            <a:ext cx="4260300" cy="379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b="1">
                <a:solidFill>
                  <a:schemeClr val="accent5"/>
                </a:solidFill>
              </a:rPr>
              <a:t>Devices</a:t>
            </a:r>
            <a:endParaRPr sz="2000" b="1">
              <a:solidFill>
                <a:schemeClr val="accent5"/>
              </a:solidFill>
            </a:endParaRPr>
          </a:p>
          <a:p>
            <a:pPr marL="457200" lvl="0" indent="-342900" algn="l" rtl="0">
              <a:spcBef>
                <a:spcPts val="1200"/>
              </a:spcBef>
              <a:spcAft>
                <a:spcPts val="0"/>
              </a:spcAft>
              <a:buSzPts val="1800"/>
              <a:buChar char="●"/>
            </a:pPr>
            <a:r>
              <a:rPr lang="en" sz="1800"/>
              <a:t>e.g., SAT &amp; GS </a:t>
            </a:r>
            <a:endParaRPr sz="1800"/>
          </a:p>
          <a:p>
            <a:pPr marL="0" lvl="0" indent="0" algn="l" rtl="0">
              <a:spcBef>
                <a:spcPts val="1200"/>
              </a:spcBef>
              <a:spcAft>
                <a:spcPts val="0"/>
              </a:spcAft>
              <a:buNone/>
            </a:pPr>
            <a:r>
              <a:rPr lang="en" sz="2000" b="1">
                <a:solidFill>
                  <a:schemeClr val="accent5"/>
                </a:solidFill>
              </a:rPr>
              <a:t>Link connectivity</a:t>
            </a:r>
            <a:endParaRPr sz="2000" b="1">
              <a:solidFill>
                <a:schemeClr val="accent5"/>
              </a:solidFill>
            </a:endParaRPr>
          </a:p>
          <a:p>
            <a:pPr marL="457200" lvl="0" indent="-342900" algn="l" rtl="0">
              <a:spcBef>
                <a:spcPts val="1200"/>
              </a:spcBef>
              <a:spcAft>
                <a:spcPts val="0"/>
              </a:spcAft>
              <a:buSzPts val="1800"/>
              <a:buChar char="●"/>
            </a:pPr>
            <a:r>
              <a:rPr lang="en"/>
              <a:t>e.g., SAT-to-SAT</a:t>
            </a:r>
            <a:endParaRPr/>
          </a:p>
          <a:p>
            <a:pPr marL="0" lvl="0" indent="0" algn="l" rtl="0">
              <a:spcBef>
                <a:spcPts val="1200"/>
              </a:spcBef>
              <a:spcAft>
                <a:spcPts val="0"/>
              </a:spcAft>
              <a:buNone/>
            </a:pPr>
            <a:r>
              <a:rPr lang="en" sz="2000" b="1">
                <a:solidFill>
                  <a:schemeClr val="accent5"/>
                </a:solidFill>
              </a:rPr>
              <a:t>Constellation-wide parameters</a:t>
            </a:r>
            <a:endParaRPr sz="2000" b="1">
              <a:solidFill>
                <a:schemeClr val="accent5"/>
              </a:solidFill>
            </a:endParaRPr>
          </a:p>
          <a:p>
            <a:pPr marL="457200" lvl="0" indent="-342900" algn="l" rtl="0">
              <a:spcBef>
                <a:spcPts val="1200"/>
              </a:spcBef>
              <a:spcAft>
                <a:spcPts val="0"/>
              </a:spcAft>
              <a:buSzPts val="1800"/>
              <a:buChar char="●"/>
            </a:pPr>
            <a:r>
              <a:rPr lang="en"/>
              <a:t>e.g., location &amp; timescale </a:t>
            </a:r>
            <a:endParaRPr/>
          </a:p>
          <a:p>
            <a:pPr marL="0" lvl="0" indent="0" algn="l" rtl="0">
              <a:spcBef>
                <a:spcPts val="1200"/>
              </a:spcBef>
              <a:spcAft>
                <a:spcPts val="0"/>
              </a:spcAft>
              <a:buNone/>
            </a:pPr>
            <a:r>
              <a:rPr lang="en" sz="2000" b="1">
                <a:solidFill>
                  <a:schemeClr val="accent5"/>
                </a:solidFill>
              </a:rPr>
              <a:t>Device specific parameters</a:t>
            </a:r>
            <a:endParaRPr sz="2000" b="1">
              <a:solidFill>
                <a:schemeClr val="accent5"/>
              </a:solidFill>
            </a:endParaRPr>
          </a:p>
          <a:p>
            <a:pPr marL="457200" lvl="0" indent="-342900" algn="l" rtl="0">
              <a:spcBef>
                <a:spcPts val="1200"/>
              </a:spcBef>
              <a:spcAft>
                <a:spcPts val="0"/>
              </a:spcAft>
              <a:buSzPts val="1800"/>
              <a:buChar char="●"/>
            </a:pPr>
            <a:r>
              <a:rPr lang="en"/>
              <a:t>e.g., altitude &amp; inclination</a:t>
            </a:r>
            <a:endParaRPr/>
          </a:p>
        </p:txBody>
      </p:sp>
      <p:pic>
        <p:nvPicPr>
          <p:cNvPr id="173" name="Google Shape;173;p24"/>
          <p:cNvPicPr preferRelativeResize="0"/>
          <p:nvPr/>
        </p:nvPicPr>
        <p:blipFill rotWithShape="1">
          <a:blip r:embed="rId3">
            <a:alphaModFix/>
          </a:blip>
          <a:srcRect b="990"/>
          <a:stretch/>
        </p:blipFill>
        <p:spPr>
          <a:xfrm>
            <a:off x="4475225" y="143925"/>
            <a:ext cx="4689674" cy="4805625"/>
          </a:xfrm>
          <a:prstGeom prst="rect">
            <a:avLst/>
          </a:prstGeom>
          <a:noFill/>
          <a:ln>
            <a:noFill/>
          </a:ln>
        </p:spPr>
      </p:pic>
      <p:sp>
        <p:nvSpPr>
          <p:cNvPr id="174" name="Google Shape;174;p24"/>
          <p:cNvSpPr/>
          <p:nvPr/>
        </p:nvSpPr>
        <p:spPr>
          <a:xfrm>
            <a:off x="5748625" y="108625"/>
            <a:ext cx="1696500" cy="1566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4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300"/>
                                        <p:tgtEl>
                                          <p:spTgt spid="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1" end="1"/>
                                            </p:txEl>
                                          </p:spTgt>
                                        </p:tgtEl>
                                        <p:attrNameLst>
                                          <p:attrName>style.visibility</p:attrName>
                                        </p:attrNameLst>
                                      </p:cBhvr>
                                      <p:to>
                                        <p:strVal val="visible"/>
                                      </p:to>
                                    </p:set>
                                    <p:animEffect transition="in" filter="fade">
                                      <p:cBhvr>
                                        <p:cTn id="17" dur="300"/>
                                        <p:tgtEl>
                                          <p:spTgt spid="1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2" end="2"/>
                                            </p:txEl>
                                          </p:spTgt>
                                        </p:tgtEl>
                                        <p:attrNameLst>
                                          <p:attrName>style.visibility</p:attrName>
                                        </p:attrNameLst>
                                      </p:cBhvr>
                                      <p:to>
                                        <p:strVal val="visible"/>
                                      </p:to>
                                    </p:set>
                                    <p:animEffect transition="in" filter="fade">
                                      <p:cBhvr>
                                        <p:cTn id="22" dur="300"/>
                                        <p:tgtEl>
                                          <p:spTgt spid="17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3" end="3"/>
                                            </p:txEl>
                                          </p:spTgt>
                                        </p:tgtEl>
                                        <p:attrNameLst>
                                          <p:attrName>style.visibility</p:attrName>
                                        </p:attrNameLst>
                                      </p:cBhvr>
                                      <p:to>
                                        <p:strVal val="visible"/>
                                      </p:to>
                                    </p:set>
                                    <p:animEffect transition="in" filter="fade">
                                      <p:cBhvr>
                                        <p:cTn id="27" dur="300"/>
                                        <p:tgtEl>
                                          <p:spTgt spid="17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4" end="4"/>
                                            </p:txEl>
                                          </p:spTgt>
                                        </p:tgtEl>
                                        <p:attrNameLst>
                                          <p:attrName>style.visibility</p:attrName>
                                        </p:attrNameLst>
                                      </p:cBhvr>
                                      <p:to>
                                        <p:strVal val="visible"/>
                                      </p:to>
                                    </p:set>
                                    <p:animEffect transition="in" filter="fade">
                                      <p:cBhvr>
                                        <p:cTn id="32" dur="300"/>
                                        <p:tgtEl>
                                          <p:spTgt spid="17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xEl>
                                              <p:pRg st="5" end="5"/>
                                            </p:txEl>
                                          </p:spTgt>
                                        </p:tgtEl>
                                        <p:attrNameLst>
                                          <p:attrName>style.visibility</p:attrName>
                                        </p:attrNameLst>
                                      </p:cBhvr>
                                      <p:to>
                                        <p:strVal val="visible"/>
                                      </p:to>
                                    </p:set>
                                    <p:animEffect transition="in" filter="fade">
                                      <p:cBhvr>
                                        <p:cTn id="37" dur="300"/>
                                        <p:tgtEl>
                                          <p:spTgt spid="17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2">
                                            <p:txEl>
                                              <p:pRg st="6" end="6"/>
                                            </p:txEl>
                                          </p:spTgt>
                                        </p:tgtEl>
                                        <p:attrNameLst>
                                          <p:attrName>style.visibility</p:attrName>
                                        </p:attrNameLst>
                                      </p:cBhvr>
                                      <p:to>
                                        <p:strVal val="visible"/>
                                      </p:to>
                                    </p:set>
                                    <p:animEffect transition="in" filter="fade">
                                      <p:cBhvr>
                                        <p:cTn id="42" dur="300"/>
                                        <p:tgtEl>
                                          <p:spTgt spid="17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2">
                                            <p:txEl>
                                              <p:pRg st="7" end="7"/>
                                            </p:txEl>
                                          </p:spTgt>
                                        </p:tgtEl>
                                        <p:attrNameLst>
                                          <p:attrName>style.visibility</p:attrName>
                                        </p:attrNameLst>
                                      </p:cBhvr>
                                      <p:to>
                                        <p:strVal val="visible"/>
                                      </p:to>
                                    </p:set>
                                    <p:animEffect transition="in" filter="fade">
                                      <p:cBhvr>
                                        <p:cTn id="47" dur="300"/>
                                        <p:tgtEl>
                                          <p:spTgt spid="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b="990"/>
          <a:stretch/>
        </p:blipFill>
        <p:spPr>
          <a:xfrm>
            <a:off x="4475225" y="143925"/>
            <a:ext cx="4689674" cy="4805625"/>
          </a:xfrm>
          <a:prstGeom prst="rect">
            <a:avLst/>
          </a:prstGeom>
          <a:noFill/>
          <a:ln>
            <a:noFill/>
          </a:ln>
        </p:spPr>
      </p:pic>
      <p:sp>
        <p:nvSpPr>
          <p:cNvPr id="181" name="Google Shape;181;p25"/>
          <p:cNvSpPr/>
          <p:nvPr/>
        </p:nvSpPr>
        <p:spPr>
          <a:xfrm>
            <a:off x="6029575" y="1880175"/>
            <a:ext cx="2766300" cy="3069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title"/>
          </p:nvPr>
        </p:nvSpPr>
        <p:spPr>
          <a:xfrm>
            <a:off x="311700" y="372525"/>
            <a:ext cx="41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Stargaze Workflow (II)</a:t>
            </a:r>
            <a:endParaRPr b="1"/>
          </a:p>
          <a:p>
            <a:pPr marL="0" lvl="0" indent="0" algn="l" rtl="0">
              <a:spcBef>
                <a:spcPts val="0"/>
              </a:spcBef>
              <a:spcAft>
                <a:spcPts val="0"/>
              </a:spcAft>
              <a:buNone/>
            </a:pPr>
            <a:r>
              <a:rPr lang="en" sz="1700" b="1"/>
              <a:t>System-Level design</a:t>
            </a:r>
            <a:endParaRPr sz="1700" b="1"/>
          </a:p>
        </p:txBody>
      </p:sp>
      <p:sp>
        <p:nvSpPr>
          <p:cNvPr id="183" name="Google Shape;183;p25"/>
          <p:cNvSpPr txBox="1">
            <a:spLocks noGrp="1"/>
          </p:cNvSpPr>
          <p:nvPr>
            <p:ph type="body" idx="1"/>
          </p:nvPr>
        </p:nvSpPr>
        <p:spPr>
          <a:xfrm>
            <a:off x="311700" y="1140550"/>
            <a:ext cx="4163400" cy="3798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150" b="1">
                <a:solidFill>
                  <a:schemeClr val="accent5"/>
                </a:solidFill>
              </a:rPr>
              <a:t>Kubernetes-based cluster</a:t>
            </a:r>
            <a:endParaRPr sz="2150" b="1">
              <a:solidFill>
                <a:schemeClr val="accent5"/>
              </a:solidFill>
            </a:endParaRPr>
          </a:p>
          <a:p>
            <a:pPr marL="457200" lvl="0" indent="-349250" algn="l" rtl="0">
              <a:spcBef>
                <a:spcPts val="1200"/>
              </a:spcBef>
              <a:spcAft>
                <a:spcPts val="0"/>
              </a:spcAft>
              <a:buSzPts val="1900"/>
              <a:buChar char="●"/>
            </a:pPr>
            <a:r>
              <a:rPr lang="en" sz="1900"/>
              <a:t>Device -&gt; VM</a:t>
            </a:r>
            <a:endParaRPr sz="1900"/>
          </a:p>
          <a:p>
            <a:pPr marL="457200" lvl="0" indent="-349250" algn="l" rtl="0">
              <a:spcBef>
                <a:spcPts val="1200"/>
              </a:spcBef>
              <a:spcAft>
                <a:spcPts val="0"/>
              </a:spcAft>
              <a:buSzPts val="1900"/>
              <a:buChar char="●"/>
            </a:pPr>
            <a:r>
              <a:rPr lang="en" sz="1900"/>
              <a:t>Custom CNI</a:t>
            </a:r>
            <a:endParaRPr sz="1900"/>
          </a:p>
          <a:p>
            <a:pPr marL="0" lvl="0" indent="0" algn="l" rtl="0">
              <a:spcBef>
                <a:spcPts val="1000"/>
              </a:spcBef>
              <a:spcAft>
                <a:spcPts val="0"/>
              </a:spcAft>
              <a:buNone/>
            </a:pPr>
            <a:r>
              <a:rPr lang="en" sz="2150" b="1">
                <a:solidFill>
                  <a:schemeClr val="accent5"/>
                </a:solidFill>
              </a:rPr>
              <a:t>Constellation manager</a:t>
            </a:r>
            <a:endParaRPr sz="2150" b="1">
              <a:solidFill>
                <a:schemeClr val="accent5"/>
              </a:solidFill>
            </a:endParaRPr>
          </a:p>
          <a:p>
            <a:pPr marL="457200" lvl="0" indent="-349250" algn="l" rtl="0">
              <a:spcBef>
                <a:spcPts val="1200"/>
              </a:spcBef>
              <a:spcAft>
                <a:spcPts val="0"/>
              </a:spcAft>
              <a:buSzPts val="1900"/>
              <a:buChar char="●"/>
            </a:pPr>
            <a:r>
              <a:rPr lang="en" sz="1900"/>
              <a:t>Bootstraps device states </a:t>
            </a:r>
            <a:endParaRPr sz="1900"/>
          </a:p>
          <a:p>
            <a:pPr marL="457200" lvl="0" indent="-349250" algn="l" rtl="0">
              <a:spcBef>
                <a:spcPts val="1000"/>
              </a:spcBef>
              <a:spcAft>
                <a:spcPts val="0"/>
              </a:spcAft>
              <a:buSzPts val="1900"/>
              <a:buChar char="●"/>
            </a:pPr>
            <a:r>
              <a:rPr lang="en" sz="1900"/>
              <a:t>Precomputes link related variations</a:t>
            </a:r>
            <a:endParaRPr sz="1900"/>
          </a:p>
          <a:p>
            <a:pPr marL="0" lvl="0" indent="0" algn="l" rtl="0">
              <a:spcBef>
                <a:spcPts val="1000"/>
              </a:spcBef>
              <a:spcAft>
                <a:spcPts val="0"/>
              </a:spcAft>
              <a:buNone/>
            </a:pPr>
            <a:r>
              <a:rPr lang="en" sz="2150" b="1">
                <a:solidFill>
                  <a:schemeClr val="accent5"/>
                </a:solidFill>
              </a:rPr>
              <a:t>Management interface</a:t>
            </a:r>
            <a:endParaRPr sz="2150" b="1">
              <a:solidFill>
                <a:schemeClr val="accent5"/>
              </a:solidFill>
            </a:endParaRPr>
          </a:p>
          <a:p>
            <a:pPr marL="457200" lvl="0" indent="-349250" algn="l" rtl="0">
              <a:spcBef>
                <a:spcPts val="1200"/>
              </a:spcBef>
              <a:spcAft>
                <a:spcPts val="0"/>
              </a:spcAft>
              <a:buSzPts val="1900"/>
              <a:buChar char="●"/>
            </a:pPr>
            <a:r>
              <a:rPr lang="en" sz="1900"/>
              <a:t>e.g., restarting Linux TC</a:t>
            </a:r>
            <a:endParaRPr sz="1900"/>
          </a:p>
        </p:txBody>
      </p:sp>
      <p:sp>
        <p:nvSpPr>
          <p:cNvPr id="184" name="Google Shape;18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3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0" end="0"/>
                                            </p:txEl>
                                          </p:spTgt>
                                        </p:tgtEl>
                                        <p:attrNameLst>
                                          <p:attrName>style.visibility</p:attrName>
                                        </p:attrNameLst>
                                      </p:cBhvr>
                                      <p:to>
                                        <p:strVal val="visible"/>
                                      </p:to>
                                    </p:set>
                                    <p:animEffect transition="in" filter="fade">
                                      <p:cBhvr>
                                        <p:cTn id="12" dur="300"/>
                                        <p:tgtEl>
                                          <p:spTgt spid="1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1" end="1"/>
                                            </p:txEl>
                                          </p:spTgt>
                                        </p:tgtEl>
                                        <p:attrNameLst>
                                          <p:attrName>style.visibility</p:attrName>
                                        </p:attrNameLst>
                                      </p:cBhvr>
                                      <p:to>
                                        <p:strVal val="visible"/>
                                      </p:to>
                                    </p:set>
                                    <p:animEffect transition="in" filter="fade">
                                      <p:cBhvr>
                                        <p:cTn id="17" dur="300"/>
                                        <p:tgtEl>
                                          <p:spTgt spid="1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2" end="2"/>
                                            </p:txEl>
                                          </p:spTgt>
                                        </p:tgtEl>
                                        <p:attrNameLst>
                                          <p:attrName>style.visibility</p:attrName>
                                        </p:attrNameLst>
                                      </p:cBhvr>
                                      <p:to>
                                        <p:strVal val="visible"/>
                                      </p:to>
                                    </p:set>
                                    <p:animEffect transition="in" filter="fade">
                                      <p:cBhvr>
                                        <p:cTn id="22" dur="300"/>
                                        <p:tgtEl>
                                          <p:spTgt spid="1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3" end="3"/>
                                            </p:txEl>
                                          </p:spTgt>
                                        </p:tgtEl>
                                        <p:attrNameLst>
                                          <p:attrName>style.visibility</p:attrName>
                                        </p:attrNameLst>
                                      </p:cBhvr>
                                      <p:to>
                                        <p:strVal val="visible"/>
                                      </p:to>
                                    </p:set>
                                    <p:animEffect transition="in" filter="fade">
                                      <p:cBhvr>
                                        <p:cTn id="27" dur="300"/>
                                        <p:tgtEl>
                                          <p:spTgt spid="1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xEl>
                                              <p:pRg st="4" end="4"/>
                                            </p:txEl>
                                          </p:spTgt>
                                        </p:tgtEl>
                                        <p:attrNameLst>
                                          <p:attrName>style.visibility</p:attrName>
                                        </p:attrNameLst>
                                      </p:cBhvr>
                                      <p:to>
                                        <p:strVal val="visible"/>
                                      </p:to>
                                    </p:set>
                                    <p:animEffect transition="in" filter="fade">
                                      <p:cBhvr>
                                        <p:cTn id="32" dur="300"/>
                                        <p:tgtEl>
                                          <p:spTgt spid="1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
                                            <p:txEl>
                                              <p:pRg st="5" end="5"/>
                                            </p:txEl>
                                          </p:spTgt>
                                        </p:tgtEl>
                                        <p:attrNameLst>
                                          <p:attrName>style.visibility</p:attrName>
                                        </p:attrNameLst>
                                      </p:cBhvr>
                                      <p:to>
                                        <p:strVal val="visible"/>
                                      </p:to>
                                    </p:set>
                                    <p:animEffect transition="in" filter="fade">
                                      <p:cBhvr>
                                        <p:cTn id="37" dur="300"/>
                                        <p:tgtEl>
                                          <p:spTgt spid="18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3">
                                            <p:txEl>
                                              <p:pRg st="6" end="6"/>
                                            </p:txEl>
                                          </p:spTgt>
                                        </p:tgtEl>
                                        <p:attrNameLst>
                                          <p:attrName>style.visibility</p:attrName>
                                        </p:attrNameLst>
                                      </p:cBhvr>
                                      <p:to>
                                        <p:strVal val="visible"/>
                                      </p:to>
                                    </p:set>
                                    <p:animEffect transition="in" filter="fade">
                                      <p:cBhvr>
                                        <p:cTn id="42" dur="300"/>
                                        <p:tgtEl>
                                          <p:spTgt spid="18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3">
                                            <p:txEl>
                                              <p:pRg st="7" end="7"/>
                                            </p:txEl>
                                          </p:spTgt>
                                        </p:tgtEl>
                                        <p:attrNameLst>
                                          <p:attrName>style.visibility</p:attrName>
                                        </p:attrNameLst>
                                      </p:cBhvr>
                                      <p:to>
                                        <p:strVal val="visible"/>
                                      </p:to>
                                    </p:set>
                                    <p:animEffect transition="in" filter="fade">
                                      <p:cBhvr>
                                        <p:cTn id="47" dur="300"/>
                                        <p:tgtEl>
                                          <p:spTgt spid="1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6"/>
          <p:cNvPicPr preferRelativeResize="0"/>
          <p:nvPr/>
        </p:nvPicPr>
        <p:blipFill rotWithShape="1">
          <a:blip r:embed="rId3">
            <a:alphaModFix/>
          </a:blip>
          <a:srcRect b="990"/>
          <a:stretch/>
        </p:blipFill>
        <p:spPr>
          <a:xfrm>
            <a:off x="4475225" y="143925"/>
            <a:ext cx="4689674" cy="4805625"/>
          </a:xfrm>
          <a:prstGeom prst="rect">
            <a:avLst/>
          </a:prstGeom>
          <a:noFill/>
          <a:ln>
            <a:noFill/>
          </a:ln>
        </p:spPr>
      </p:pic>
      <p:sp>
        <p:nvSpPr>
          <p:cNvPr id="190" name="Google Shape;190;p26"/>
          <p:cNvSpPr/>
          <p:nvPr/>
        </p:nvSpPr>
        <p:spPr>
          <a:xfrm>
            <a:off x="7425025" y="108625"/>
            <a:ext cx="1696500" cy="1566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txBox="1">
            <a:spLocks noGrp="1"/>
          </p:cNvSpPr>
          <p:nvPr>
            <p:ph type="title"/>
          </p:nvPr>
        </p:nvSpPr>
        <p:spPr>
          <a:xfrm>
            <a:off x="311700" y="372525"/>
            <a:ext cx="416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Stargaze Workflow (III)</a:t>
            </a:r>
            <a:endParaRPr b="1"/>
          </a:p>
          <a:p>
            <a:pPr marL="0" lvl="0" indent="0" algn="l" rtl="0">
              <a:spcBef>
                <a:spcPts val="0"/>
              </a:spcBef>
              <a:spcAft>
                <a:spcPts val="0"/>
              </a:spcAft>
              <a:buClr>
                <a:schemeClr val="dk1"/>
              </a:buClr>
              <a:buSzPct val="64705"/>
              <a:buFont typeface="Arial"/>
              <a:buNone/>
            </a:pPr>
            <a:r>
              <a:rPr lang="en" sz="1700" b="1"/>
              <a:t>Modular User API</a:t>
            </a:r>
            <a:endParaRPr sz="1700" b="1"/>
          </a:p>
          <a:p>
            <a:pPr marL="0" lvl="0" indent="0" algn="l" rtl="0">
              <a:spcBef>
                <a:spcPts val="0"/>
              </a:spcBef>
              <a:spcAft>
                <a:spcPts val="0"/>
              </a:spcAft>
              <a:buClr>
                <a:schemeClr val="dk1"/>
              </a:buClr>
              <a:buSzPct val="40740"/>
              <a:buFont typeface="Arial"/>
              <a:buNone/>
            </a:pPr>
            <a:endParaRPr b="1"/>
          </a:p>
          <a:p>
            <a:pPr marL="0" lvl="0" indent="0" algn="l" rtl="0">
              <a:spcBef>
                <a:spcPts val="0"/>
              </a:spcBef>
              <a:spcAft>
                <a:spcPts val="0"/>
              </a:spcAft>
              <a:buNone/>
            </a:pPr>
            <a:endParaRPr b="1"/>
          </a:p>
        </p:txBody>
      </p:sp>
      <p:sp>
        <p:nvSpPr>
          <p:cNvPr id="192" name="Google Shape;192;p26"/>
          <p:cNvSpPr txBox="1">
            <a:spLocks noGrp="1"/>
          </p:cNvSpPr>
          <p:nvPr>
            <p:ph type="body" idx="1"/>
          </p:nvPr>
        </p:nvSpPr>
        <p:spPr>
          <a:xfrm>
            <a:off x="311700" y="1216750"/>
            <a:ext cx="4326900" cy="3798900"/>
          </a:xfrm>
          <a:prstGeom prst="rect">
            <a:avLst/>
          </a:prstGeom>
        </p:spPr>
        <p:txBody>
          <a:bodyPr spcFirstLastPara="1" wrap="square" lIns="91425" tIns="91425" rIns="91425" bIns="91425" anchor="t" anchorCtr="0">
            <a:normAutofit/>
          </a:bodyPr>
          <a:lstStyle/>
          <a:p>
            <a:pPr marL="0" lvl="0" indent="0" algn="l" rtl="0">
              <a:spcBef>
                <a:spcPts val="1000"/>
              </a:spcBef>
              <a:spcAft>
                <a:spcPts val="0"/>
              </a:spcAft>
              <a:buNone/>
            </a:pPr>
            <a:r>
              <a:rPr lang="en" sz="2000" b="1">
                <a:solidFill>
                  <a:schemeClr val="accent5"/>
                </a:solidFill>
              </a:rPr>
              <a:t>Extensible</a:t>
            </a:r>
            <a:endParaRPr sz="2000" b="1">
              <a:solidFill>
                <a:schemeClr val="accent5"/>
              </a:solidFill>
            </a:endParaRPr>
          </a:p>
          <a:p>
            <a:pPr marL="457200" lvl="0" indent="-342900" algn="l" rtl="0">
              <a:spcBef>
                <a:spcPts val="1000"/>
              </a:spcBef>
              <a:spcAft>
                <a:spcPts val="0"/>
              </a:spcAft>
              <a:buSzPts val="1800"/>
              <a:buChar char="●"/>
            </a:pPr>
            <a:r>
              <a:rPr lang="en"/>
              <a:t>Support arbitrary use cases</a:t>
            </a:r>
            <a:endParaRPr/>
          </a:p>
          <a:p>
            <a:pPr marL="0" lvl="0" indent="0" algn="l" rtl="0">
              <a:spcBef>
                <a:spcPts val="1000"/>
              </a:spcBef>
              <a:spcAft>
                <a:spcPts val="0"/>
              </a:spcAft>
              <a:buNone/>
            </a:pPr>
            <a:r>
              <a:rPr lang="en" sz="2000" b="1">
                <a:solidFill>
                  <a:schemeClr val="accent5"/>
                </a:solidFill>
              </a:rPr>
              <a:t>Modules include</a:t>
            </a:r>
            <a:endParaRPr sz="2000" b="1">
              <a:solidFill>
                <a:schemeClr val="accent5"/>
              </a:solidFill>
            </a:endParaRPr>
          </a:p>
          <a:p>
            <a:pPr marL="457200" lvl="0" indent="-342900" algn="l" rtl="0">
              <a:spcBef>
                <a:spcPts val="1000"/>
              </a:spcBef>
              <a:spcAft>
                <a:spcPts val="0"/>
              </a:spcAft>
              <a:buSzPts val="1800"/>
              <a:buChar char="●"/>
            </a:pPr>
            <a:r>
              <a:rPr lang="en" sz="1800"/>
              <a:t>Runtime ISL topology </a:t>
            </a:r>
            <a:r>
              <a:rPr lang="en"/>
              <a:t>changes</a:t>
            </a:r>
            <a:endParaRPr sz="1800"/>
          </a:p>
          <a:p>
            <a:pPr marL="457200" lvl="0" indent="-342900" algn="l" rtl="0">
              <a:spcBef>
                <a:spcPts val="1000"/>
              </a:spcBef>
              <a:spcAft>
                <a:spcPts val="0"/>
              </a:spcAft>
              <a:buSzPts val="1800"/>
              <a:buChar char="●"/>
            </a:pPr>
            <a:r>
              <a:rPr lang="en" sz="1800"/>
              <a:t>Per-node network telemetry</a:t>
            </a:r>
            <a:endParaRPr sz="1800"/>
          </a:p>
          <a:p>
            <a:pPr marL="0" lvl="0" indent="0" algn="l" rtl="0">
              <a:spcBef>
                <a:spcPts val="1200"/>
              </a:spcBef>
              <a:spcAft>
                <a:spcPts val="1200"/>
              </a:spcAft>
              <a:buNone/>
            </a:pPr>
            <a:r>
              <a:rPr lang="en"/>
              <a:t>	</a:t>
            </a:r>
            <a:endParaRPr/>
          </a:p>
        </p:txBody>
      </p:sp>
      <p:sp>
        <p:nvSpPr>
          <p:cNvPr id="193" name="Google Shape;19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3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0" end="0"/>
                                            </p:txEl>
                                          </p:spTgt>
                                        </p:tgtEl>
                                        <p:attrNameLst>
                                          <p:attrName>style.visibility</p:attrName>
                                        </p:attrNameLst>
                                      </p:cBhvr>
                                      <p:to>
                                        <p:strVal val="visible"/>
                                      </p:to>
                                    </p:set>
                                    <p:animEffect transition="in" filter="fade">
                                      <p:cBhvr>
                                        <p:cTn id="12" dur="300"/>
                                        <p:tgtEl>
                                          <p:spTgt spid="1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1" end="1"/>
                                            </p:txEl>
                                          </p:spTgt>
                                        </p:tgtEl>
                                        <p:attrNameLst>
                                          <p:attrName>style.visibility</p:attrName>
                                        </p:attrNameLst>
                                      </p:cBhvr>
                                      <p:to>
                                        <p:strVal val="visible"/>
                                      </p:to>
                                    </p:set>
                                    <p:animEffect transition="in" filter="fade">
                                      <p:cBhvr>
                                        <p:cTn id="17" dur="300"/>
                                        <p:tgtEl>
                                          <p:spTgt spid="19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2" end="2"/>
                                            </p:txEl>
                                          </p:spTgt>
                                        </p:tgtEl>
                                        <p:attrNameLst>
                                          <p:attrName>style.visibility</p:attrName>
                                        </p:attrNameLst>
                                      </p:cBhvr>
                                      <p:to>
                                        <p:strVal val="visible"/>
                                      </p:to>
                                    </p:set>
                                    <p:animEffect transition="in" filter="fade">
                                      <p:cBhvr>
                                        <p:cTn id="22" dur="300"/>
                                        <p:tgtEl>
                                          <p:spTgt spid="19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xEl>
                                              <p:pRg st="3" end="3"/>
                                            </p:txEl>
                                          </p:spTgt>
                                        </p:tgtEl>
                                        <p:attrNameLst>
                                          <p:attrName>style.visibility</p:attrName>
                                        </p:attrNameLst>
                                      </p:cBhvr>
                                      <p:to>
                                        <p:strVal val="visible"/>
                                      </p:to>
                                    </p:set>
                                    <p:animEffect transition="in" filter="fade">
                                      <p:cBhvr>
                                        <p:cTn id="27" dur="300"/>
                                        <p:tgtEl>
                                          <p:spTgt spid="19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
                                            <p:txEl>
                                              <p:pRg st="4" end="4"/>
                                            </p:txEl>
                                          </p:spTgt>
                                        </p:tgtEl>
                                        <p:attrNameLst>
                                          <p:attrName>style.visibility</p:attrName>
                                        </p:attrNameLst>
                                      </p:cBhvr>
                                      <p:to>
                                        <p:strVal val="visible"/>
                                      </p:to>
                                    </p:set>
                                    <p:animEffect transition="in" filter="fade">
                                      <p:cBhvr>
                                        <p:cTn id="32" dur="300"/>
                                        <p:tgtEl>
                                          <p:spTgt spid="192">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2">
                                            <p:txEl>
                                              <p:pRg st="5" end="5"/>
                                            </p:txEl>
                                          </p:spTgt>
                                        </p:tgtEl>
                                        <p:attrNameLst>
                                          <p:attrName>style.visibility</p:attrName>
                                        </p:attrNameLst>
                                      </p:cBhvr>
                                      <p:to>
                                        <p:strVal val="visible"/>
                                      </p:to>
                                    </p:set>
                                    <p:animEffect transition="in" filter="fade">
                                      <p:cBhvr>
                                        <p:cTn id="35" dur="300"/>
                                        <p:tgtEl>
                                          <p:spTgt spid="1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740"/>
              <a:buFont typeface="Arial"/>
              <a:buNone/>
            </a:pPr>
            <a:r>
              <a:rPr lang="en" b="1"/>
              <a:t>Evaluation through a case study: </a:t>
            </a:r>
            <a:endParaRPr b="1"/>
          </a:p>
          <a:p>
            <a:pPr marL="0" lvl="0" indent="0" algn="l" rtl="0">
              <a:spcBef>
                <a:spcPts val="0"/>
              </a:spcBef>
              <a:spcAft>
                <a:spcPts val="0"/>
              </a:spcAft>
              <a:buClr>
                <a:schemeClr val="dk1"/>
              </a:buClr>
              <a:buSzPct val="55000"/>
              <a:buFont typeface="Arial"/>
              <a:buNone/>
            </a:pPr>
            <a:r>
              <a:rPr lang="en" sz="2000" b="1"/>
              <a:t>Emulating defenses against constellation DDoS attacks </a:t>
            </a:r>
            <a:endParaRPr sz="2000" b="1"/>
          </a:p>
          <a:p>
            <a:pPr marL="0" lvl="0" indent="0" algn="l" rtl="0">
              <a:spcBef>
                <a:spcPts val="0"/>
              </a:spcBef>
              <a:spcAft>
                <a:spcPts val="0"/>
              </a:spcAft>
              <a:buNone/>
            </a:pPr>
            <a:endParaRPr b="1"/>
          </a:p>
        </p:txBody>
      </p:sp>
      <p:sp>
        <p:nvSpPr>
          <p:cNvPr id="199" name="Google Shape;199;p27"/>
          <p:cNvSpPr txBox="1">
            <a:spLocks noGrp="1"/>
          </p:cNvSpPr>
          <p:nvPr>
            <p:ph type="body" idx="1"/>
          </p:nvPr>
        </p:nvSpPr>
        <p:spPr>
          <a:xfrm>
            <a:off x="311700" y="1228675"/>
            <a:ext cx="6141000" cy="351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chemeClr val="accent5"/>
                </a:solidFill>
              </a:rPr>
              <a:t>Evaluation Setup: </a:t>
            </a:r>
            <a:endParaRPr sz="2000" b="1">
              <a:solidFill>
                <a:schemeClr val="accent5"/>
              </a:solidFill>
            </a:endParaRPr>
          </a:p>
          <a:p>
            <a:pPr marL="457200" lvl="0" indent="-342900" algn="l" rtl="0">
              <a:spcBef>
                <a:spcPts val="1200"/>
              </a:spcBef>
              <a:spcAft>
                <a:spcPts val="0"/>
              </a:spcAft>
              <a:buSzPts val="1800"/>
              <a:buChar char="●"/>
            </a:pPr>
            <a:r>
              <a:rPr lang="en"/>
              <a:t>Emulate two ground stations in Paris and Madrid</a:t>
            </a:r>
            <a:endParaRPr/>
          </a:p>
          <a:p>
            <a:pPr marL="457200" lvl="0" indent="-342900" algn="l" rtl="0">
              <a:spcBef>
                <a:spcPts val="1200"/>
              </a:spcBef>
              <a:spcAft>
                <a:spcPts val="0"/>
              </a:spcAft>
              <a:buSzPts val="1800"/>
              <a:buChar char="●"/>
            </a:pPr>
            <a:r>
              <a:rPr lang="en"/>
              <a:t>Cluster of six satellites above them, obtained from Starlink's first shell. </a:t>
            </a:r>
            <a:endParaRPr/>
          </a:p>
          <a:p>
            <a:pPr marL="457200" lvl="0" indent="-342900" algn="l" rtl="0">
              <a:spcBef>
                <a:spcPts val="1000"/>
              </a:spcBef>
              <a:spcAft>
                <a:spcPts val="1200"/>
              </a:spcAft>
              <a:buSzPts val="1800"/>
              <a:buChar char="●"/>
            </a:pPr>
            <a:r>
              <a:rPr lang="en"/>
              <a:t>100 Mbps of benign traffic is transmitted between the two ground stations via the LEO constellation. </a:t>
            </a:r>
            <a:endParaRPr/>
          </a:p>
        </p:txBody>
      </p:sp>
      <p:sp>
        <p:nvSpPr>
          <p:cNvPr id="200" name="Google Shape;20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201" name="Google Shape;201;p2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cxnSp>
        <p:nvCxnSpPr>
          <p:cNvPr id="202" name="Google Shape;202;p27"/>
          <p:cNvCxnSpPr/>
          <p:nvPr/>
        </p:nvCxnSpPr>
        <p:spPr>
          <a:xfrm>
            <a:off x="6526425" y="1872629"/>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03" name="Google Shape;203;p27"/>
          <p:cNvCxnSpPr/>
          <p:nvPr/>
        </p:nvCxnSpPr>
        <p:spPr>
          <a:xfrm>
            <a:off x="6526425" y="2354013"/>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04" name="Google Shape;204;p27"/>
          <p:cNvCxnSpPr/>
          <p:nvPr/>
        </p:nvCxnSpPr>
        <p:spPr>
          <a:xfrm>
            <a:off x="6526425" y="2835398"/>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05" name="Google Shape;205;p27"/>
          <p:cNvCxnSpPr/>
          <p:nvPr/>
        </p:nvCxnSpPr>
        <p:spPr>
          <a:xfrm>
            <a:off x="6526425" y="3316782"/>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06" name="Google Shape;206;p27"/>
          <p:cNvCxnSpPr/>
          <p:nvPr/>
        </p:nvCxnSpPr>
        <p:spPr>
          <a:xfrm rot="5400000">
            <a:off x="7362516" y="25946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07" name="Google Shape;207;p27"/>
          <p:cNvCxnSpPr/>
          <p:nvPr/>
        </p:nvCxnSpPr>
        <p:spPr>
          <a:xfrm rot="5400000">
            <a:off x="6851203" y="25946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08" name="Google Shape;208;p27"/>
          <p:cNvCxnSpPr/>
          <p:nvPr/>
        </p:nvCxnSpPr>
        <p:spPr>
          <a:xfrm rot="5400000">
            <a:off x="6339891" y="25946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09" name="Google Shape;209;p27"/>
          <p:cNvCxnSpPr/>
          <p:nvPr/>
        </p:nvCxnSpPr>
        <p:spPr>
          <a:xfrm rot="5400000">
            <a:off x="5828579" y="25946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10" name="Google Shape;210;p27"/>
          <p:cNvCxnSpPr/>
          <p:nvPr/>
        </p:nvCxnSpPr>
        <p:spPr>
          <a:xfrm>
            <a:off x="6950338" y="2352434"/>
            <a:ext cx="502200" cy="6000"/>
          </a:xfrm>
          <a:prstGeom prst="straightConnector1">
            <a:avLst/>
          </a:prstGeom>
          <a:noFill/>
          <a:ln w="28575" cap="flat" cmpd="sng">
            <a:solidFill>
              <a:srgbClr val="9900FF"/>
            </a:solidFill>
            <a:prstDash val="solid"/>
            <a:round/>
            <a:headEnd type="none" w="med" len="med"/>
            <a:tailEnd type="none" w="med" len="med"/>
          </a:ln>
        </p:spPr>
      </p:cxnSp>
      <p:pic>
        <p:nvPicPr>
          <p:cNvPr id="211" name="Google Shape;211;p27"/>
          <p:cNvPicPr preferRelativeResize="0"/>
          <p:nvPr/>
        </p:nvPicPr>
        <p:blipFill>
          <a:blip r:embed="rId3">
            <a:alphaModFix/>
          </a:blip>
          <a:stretch>
            <a:fillRect/>
          </a:stretch>
        </p:blipFill>
        <p:spPr>
          <a:xfrm>
            <a:off x="6826564" y="2191551"/>
            <a:ext cx="297998" cy="356720"/>
          </a:xfrm>
          <a:prstGeom prst="rect">
            <a:avLst/>
          </a:prstGeom>
          <a:noFill/>
          <a:ln>
            <a:noFill/>
          </a:ln>
        </p:spPr>
      </p:pic>
      <p:cxnSp>
        <p:nvCxnSpPr>
          <p:cNvPr id="212" name="Google Shape;212;p27"/>
          <p:cNvCxnSpPr/>
          <p:nvPr/>
        </p:nvCxnSpPr>
        <p:spPr>
          <a:xfrm rot="5400000">
            <a:off x="7198670" y="2592949"/>
            <a:ext cx="472800" cy="6300"/>
          </a:xfrm>
          <a:prstGeom prst="straightConnector1">
            <a:avLst/>
          </a:prstGeom>
          <a:noFill/>
          <a:ln w="28575" cap="flat" cmpd="sng">
            <a:solidFill>
              <a:srgbClr val="9900FF"/>
            </a:solidFill>
            <a:prstDash val="solid"/>
            <a:round/>
            <a:headEnd type="none" w="med" len="med"/>
            <a:tailEnd type="none" w="med" len="med"/>
          </a:ln>
        </p:spPr>
      </p:cxnSp>
      <p:pic>
        <p:nvPicPr>
          <p:cNvPr id="213" name="Google Shape;213;p27"/>
          <p:cNvPicPr preferRelativeResize="0"/>
          <p:nvPr/>
        </p:nvPicPr>
        <p:blipFill>
          <a:blip r:embed="rId4">
            <a:alphaModFix/>
          </a:blip>
          <a:stretch>
            <a:fillRect/>
          </a:stretch>
        </p:blipFill>
        <p:spPr>
          <a:xfrm>
            <a:off x="7743520" y="2169877"/>
            <a:ext cx="503162" cy="362234"/>
          </a:xfrm>
          <a:prstGeom prst="rect">
            <a:avLst/>
          </a:prstGeom>
          <a:noFill/>
          <a:ln>
            <a:noFill/>
          </a:ln>
        </p:spPr>
      </p:pic>
      <p:cxnSp>
        <p:nvCxnSpPr>
          <p:cNvPr id="214" name="Google Shape;214;p27"/>
          <p:cNvCxnSpPr/>
          <p:nvPr/>
        </p:nvCxnSpPr>
        <p:spPr>
          <a:xfrm rot="5400000">
            <a:off x="7732070" y="3074333"/>
            <a:ext cx="472800" cy="6300"/>
          </a:xfrm>
          <a:prstGeom prst="straightConnector1">
            <a:avLst/>
          </a:prstGeom>
          <a:noFill/>
          <a:ln w="28575" cap="flat" cmpd="sng">
            <a:solidFill>
              <a:srgbClr val="9900FF"/>
            </a:solidFill>
            <a:prstDash val="solid"/>
            <a:round/>
            <a:headEnd type="none" w="med" len="med"/>
            <a:tailEnd type="none" w="med" len="med"/>
          </a:ln>
        </p:spPr>
      </p:cxnSp>
      <p:cxnSp>
        <p:nvCxnSpPr>
          <p:cNvPr id="215" name="Google Shape;215;p27"/>
          <p:cNvCxnSpPr/>
          <p:nvPr/>
        </p:nvCxnSpPr>
        <p:spPr>
          <a:xfrm rot="5400000">
            <a:off x="7732070" y="3555717"/>
            <a:ext cx="472800" cy="6300"/>
          </a:xfrm>
          <a:prstGeom prst="straightConnector1">
            <a:avLst/>
          </a:prstGeom>
          <a:noFill/>
          <a:ln w="28575" cap="flat" cmpd="sng">
            <a:solidFill>
              <a:srgbClr val="9900FF"/>
            </a:solidFill>
            <a:prstDash val="solid"/>
            <a:round/>
            <a:headEnd type="none" w="med" len="med"/>
            <a:tailEnd type="none" w="med" len="med"/>
          </a:ln>
        </p:spPr>
      </p:cxnSp>
      <p:pic>
        <p:nvPicPr>
          <p:cNvPr id="216" name="Google Shape;216;p27"/>
          <p:cNvPicPr preferRelativeResize="0"/>
          <p:nvPr/>
        </p:nvPicPr>
        <p:blipFill>
          <a:blip r:embed="rId3">
            <a:alphaModFix/>
          </a:blip>
          <a:stretch>
            <a:fillRect/>
          </a:stretch>
        </p:blipFill>
        <p:spPr>
          <a:xfrm>
            <a:off x="7772988" y="3635704"/>
            <a:ext cx="297998" cy="356720"/>
          </a:xfrm>
          <a:prstGeom prst="rect">
            <a:avLst/>
          </a:prstGeom>
          <a:noFill/>
          <a:ln>
            <a:noFill/>
          </a:ln>
        </p:spPr>
      </p:pic>
      <p:pic>
        <p:nvPicPr>
          <p:cNvPr id="217" name="Google Shape;217;p27"/>
          <p:cNvPicPr preferRelativeResize="0"/>
          <p:nvPr/>
        </p:nvPicPr>
        <p:blipFill>
          <a:blip r:embed="rId4">
            <a:alphaModFix/>
          </a:blip>
          <a:stretch>
            <a:fillRect/>
          </a:stretch>
        </p:blipFill>
        <p:spPr>
          <a:xfrm>
            <a:off x="7210120" y="3132646"/>
            <a:ext cx="503162" cy="362234"/>
          </a:xfrm>
          <a:prstGeom prst="rect">
            <a:avLst/>
          </a:prstGeom>
          <a:noFill/>
          <a:ln>
            <a:noFill/>
          </a:ln>
        </p:spPr>
      </p:pic>
      <p:cxnSp>
        <p:nvCxnSpPr>
          <p:cNvPr id="218" name="Google Shape;218;p27"/>
          <p:cNvCxnSpPr/>
          <p:nvPr/>
        </p:nvCxnSpPr>
        <p:spPr>
          <a:xfrm>
            <a:off x="7407538" y="2809634"/>
            <a:ext cx="502200" cy="6000"/>
          </a:xfrm>
          <a:prstGeom prst="straightConnector1">
            <a:avLst/>
          </a:prstGeom>
          <a:noFill/>
          <a:ln w="28575" cap="flat" cmpd="sng">
            <a:solidFill>
              <a:srgbClr val="9900FF"/>
            </a:solidFill>
            <a:prstDash val="solid"/>
            <a:round/>
            <a:headEnd type="none" w="med" len="med"/>
            <a:tailEnd type="none" w="med" len="med"/>
          </a:ln>
        </p:spPr>
      </p:cxnSp>
      <p:pic>
        <p:nvPicPr>
          <p:cNvPr id="219" name="Google Shape;219;p27"/>
          <p:cNvPicPr preferRelativeResize="0"/>
          <p:nvPr/>
        </p:nvPicPr>
        <p:blipFill>
          <a:blip r:embed="rId4">
            <a:alphaModFix/>
          </a:blip>
          <a:stretch>
            <a:fillRect/>
          </a:stretch>
        </p:blipFill>
        <p:spPr>
          <a:xfrm>
            <a:off x="7743520" y="2679093"/>
            <a:ext cx="503162" cy="362234"/>
          </a:xfrm>
          <a:prstGeom prst="rect">
            <a:avLst/>
          </a:prstGeom>
          <a:noFill/>
          <a:ln>
            <a:noFill/>
          </a:ln>
        </p:spPr>
      </p:pic>
      <p:pic>
        <p:nvPicPr>
          <p:cNvPr id="220" name="Google Shape;220;p27"/>
          <p:cNvPicPr preferRelativeResize="0"/>
          <p:nvPr/>
        </p:nvPicPr>
        <p:blipFill>
          <a:blip r:embed="rId4">
            <a:alphaModFix/>
          </a:blip>
          <a:stretch>
            <a:fillRect/>
          </a:stretch>
        </p:blipFill>
        <p:spPr>
          <a:xfrm>
            <a:off x="7210120" y="2651262"/>
            <a:ext cx="503162" cy="362234"/>
          </a:xfrm>
          <a:prstGeom prst="rect">
            <a:avLst/>
          </a:prstGeom>
          <a:noFill/>
          <a:ln>
            <a:noFill/>
          </a:ln>
        </p:spPr>
      </p:pic>
      <p:pic>
        <p:nvPicPr>
          <p:cNvPr id="221" name="Google Shape;221;p27"/>
          <p:cNvPicPr preferRelativeResize="0"/>
          <p:nvPr/>
        </p:nvPicPr>
        <p:blipFill>
          <a:blip r:embed="rId4">
            <a:alphaModFix/>
          </a:blip>
          <a:stretch>
            <a:fillRect/>
          </a:stretch>
        </p:blipFill>
        <p:spPr>
          <a:xfrm>
            <a:off x="7721433" y="3160477"/>
            <a:ext cx="503162" cy="362234"/>
          </a:xfrm>
          <a:prstGeom prst="rect">
            <a:avLst/>
          </a:prstGeom>
          <a:noFill/>
          <a:ln>
            <a:noFill/>
          </a:ln>
        </p:spPr>
      </p:pic>
      <p:pic>
        <p:nvPicPr>
          <p:cNvPr id="222" name="Google Shape;222;p27"/>
          <p:cNvPicPr preferRelativeResize="0"/>
          <p:nvPr/>
        </p:nvPicPr>
        <p:blipFill>
          <a:blip r:embed="rId4">
            <a:alphaModFix/>
          </a:blip>
          <a:stretch>
            <a:fillRect/>
          </a:stretch>
        </p:blipFill>
        <p:spPr>
          <a:xfrm>
            <a:off x="7232208" y="2169877"/>
            <a:ext cx="503162" cy="3622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Effect transition="in" filter="fade">
                                      <p:cBhvr>
                                        <p:cTn id="12" dur="1"/>
                                        <p:tgtEl>
                                          <p:spTgt spid="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Effect transition="in" filter="fade">
                                      <p:cBhvr>
                                        <p:cTn id="17" dur="1"/>
                                        <p:tgtEl>
                                          <p:spTgt spid="1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9">
                                            <p:txEl>
                                              <p:pRg st="3" end="3"/>
                                            </p:txEl>
                                          </p:spTgt>
                                        </p:tgtEl>
                                        <p:attrNameLst>
                                          <p:attrName>style.visibility</p:attrName>
                                        </p:attrNameLst>
                                      </p:cBhvr>
                                      <p:to>
                                        <p:strVal val="visible"/>
                                      </p:to>
                                    </p:set>
                                    <p:animEffect transition="in" filter="fade">
                                      <p:cBhvr>
                                        <p:cTn id="22" dur="1"/>
                                        <p:tgtEl>
                                          <p:spTgt spid="1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Evaluation through a case study: </a:t>
            </a:r>
            <a:endParaRPr b="1"/>
          </a:p>
          <a:p>
            <a:pPr marL="0" lvl="0" indent="0" algn="l" rtl="0">
              <a:spcBef>
                <a:spcPts val="0"/>
              </a:spcBef>
              <a:spcAft>
                <a:spcPts val="0"/>
              </a:spcAft>
              <a:buNone/>
            </a:pPr>
            <a:r>
              <a:rPr lang="en" sz="2000" b="1"/>
              <a:t>Emulating defenses against constellation DDoS attacks </a:t>
            </a:r>
            <a:endParaRPr sz="2000" b="1"/>
          </a:p>
        </p:txBody>
      </p:sp>
      <p:sp>
        <p:nvSpPr>
          <p:cNvPr id="228" name="Google Shape;228;p28"/>
          <p:cNvSpPr txBox="1">
            <a:spLocks noGrp="1"/>
          </p:cNvSpPr>
          <p:nvPr>
            <p:ph type="body" idx="1"/>
          </p:nvPr>
        </p:nvSpPr>
        <p:spPr>
          <a:xfrm>
            <a:off x="311700" y="1228675"/>
            <a:ext cx="6160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chemeClr val="accent5"/>
                </a:solidFill>
              </a:rPr>
              <a:t>ICARUS* attack:</a:t>
            </a:r>
            <a:endParaRPr sz="2000" b="1">
              <a:solidFill>
                <a:schemeClr val="accent5"/>
              </a:solidFill>
            </a:endParaRPr>
          </a:p>
          <a:p>
            <a:pPr marL="457200" lvl="0" indent="-355600" algn="l" rtl="0">
              <a:spcBef>
                <a:spcPts val="1200"/>
              </a:spcBef>
              <a:spcAft>
                <a:spcPts val="0"/>
              </a:spcAft>
              <a:buSzPts val="2000"/>
              <a:buChar char="●"/>
            </a:pPr>
            <a:r>
              <a:rPr lang="en" sz="2000"/>
              <a:t>Single shortest-path routing attack targeted at </a:t>
            </a:r>
            <a:r>
              <a:rPr lang="en" sz="2000" b="1">
                <a:solidFill>
                  <a:schemeClr val="accent5"/>
                </a:solidFill>
              </a:rPr>
              <a:t>single ISL links</a:t>
            </a:r>
            <a:endParaRPr sz="2000" b="1">
              <a:solidFill>
                <a:schemeClr val="accent5"/>
              </a:solidFill>
            </a:endParaRPr>
          </a:p>
          <a:p>
            <a:pPr marL="457200" lvl="0" indent="-355600" algn="l" rtl="0">
              <a:spcBef>
                <a:spcPts val="1000"/>
              </a:spcBef>
              <a:spcAft>
                <a:spcPts val="0"/>
              </a:spcAft>
              <a:buSzPts val="2000"/>
              <a:buChar char="●"/>
            </a:pPr>
            <a:r>
              <a:rPr lang="en" sz="2000"/>
              <a:t>Attack Procedure:</a:t>
            </a:r>
            <a:endParaRPr sz="2000"/>
          </a:p>
          <a:p>
            <a:pPr marL="914400" lvl="1" indent="-342900" algn="l" rtl="0">
              <a:spcBef>
                <a:spcPts val="0"/>
              </a:spcBef>
              <a:spcAft>
                <a:spcPts val="0"/>
              </a:spcAft>
              <a:buSzPts val="1800"/>
              <a:buChar char="○"/>
            </a:pPr>
            <a:r>
              <a:rPr lang="en" sz="1800"/>
              <a:t>Determine constellation's </a:t>
            </a:r>
            <a:r>
              <a:rPr lang="en" sz="1800" b="1">
                <a:solidFill>
                  <a:schemeClr val="accent5"/>
                </a:solidFill>
              </a:rPr>
              <a:t>satellite positions</a:t>
            </a:r>
            <a:endParaRPr sz="1800" b="1">
              <a:solidFill>
                <a:schemeClr val="accent5"/>
              </a:solidFill>
            </a:endParaRPr>
          </a:p>
          <a:p>
            <a:pPr marL="914400" lvl="1" indent="-342900" algn="l" rtl="0">
              <a:spcBef>
                <a:spcPts val="0"/>
              </a:spcBef>
              <a:spcAft>
                <a:spcPts val="0"/>
              </a:spcAft>
              <a:buSzPts val="1800"/>
              <a:buChar char="○"/>
            </a:pPr>
            <a:r>
              <a:rPr lang="en" sz="1800"/>
              <a:t>Create a</a:t>
            </a:r>
            <a:r>
              <a:rPr lang="en" sz="1800">
                <a:solidFill>
                  <a:schemeClr val="accent5"/>
                </a:solidFill>
              </a:rPr>
              <a:t> </a:t>
            </a:r>
            <a:r>
              <a:rPr lang="en" sz="1800" b="1">
                <a:solidFill>
                  <a:schemeClr val="accent5"/>
                </a:solidFill>
              </a:rPr>
              <a:t>connectivity graph</a:t>
            </a:r>
            <a:r>
              <a:rPr lang="en" sz="1800">
                <a:solidFill>
                  <a:schemeClr val="accent5"/>
                </a:solidFill>
              </a:rPr>
              <a:t> </a:t>
            </a:r>
            <a:r>
              <a:rPr lang="en" sz="1800"/>
              <a:t>(e.g., +grid) </a:t>
            </a:r>
            <a:endParaRPr sz="1800"/>
          </a:p>
          <a:p>
            <a:pPr marL="914400" lvl="1" indent="-342900" algn="l" rtl="0">
              <a:spcBef>
                <a:spcPts val="0"/>
              </a:spcBef>
              <a:spcAft>
                <a:spcPts val="0"/>
              </a:spcAft>
              <a:buSzPts val="1800"/>
              <a:buChar char="○"/>
            </a:pPr>
            <a:r>
              <a:rPr lang="en" sz="1800" b="1">
                <a:solidFill>
                  <a:schemeClr val="accent5"/>
                </a:solidFill>
              </a:rPr>
              <a:t>Congest the target link</a:t>
            </a:r>
            <a:endParaRPr sz="1800" b="1"/>
          </a:p>
        </p:txBody>
      </p:sp>
      <p:sp>
        <p:nvSpPr>
          <p:cNvPr id="229" name="Google Shape;229;p28"/>
          <p:cNvSpPr txBox="1"/>
          <p:nvPr/>
        </p:nvSpPr>
        <p:spPr>
          <a:xfrm>
            <a:off x="329550" y="4527900"/>
            <a:ext cx="86916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i="1"/>
              <a:t>*Giuliari, Giacomo, et al. "{ICARUS}: Attacking low earth orbit satellite networks." 2021 USENIX Annual Technical Conference (USENIX ATC 21). 2021.</a:t>
            </a:r>
            <a:endParaRPr sz="950" i="1"/>
          </a:p>
        </p:txBody>
      </p:sp>
      <p:sp>
        <p:nvSpPr>
          <p:cNvPr id="230" name="Google Shape;23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cxnSp>
        <p:nvCxnSpPr>
          <p:cNvPr id="231" name="Google Shape;231;p28"/>
          <p:cNvCxnSpPr/>
          <p:nvPr/>
        </p:nvCxnSpPr>
        <p:spPr>
          <a:xfrm>
            <a:off x="6526425" y="1872629"/>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32" name="Google Shape;232;p28"/>
          <p:cNvCxnSpPr/>
          <p:nvPr/>
        </p:nvCxnSpPr>
        <p:spPr>
          <a:xfrm>
            <a:off x="6526425" y="2354013"/>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33" name="Google Shape;233;p28"/>
          <p:cNvCxnSpPr/>
          <p:nvPr/>
        </p:nvCxnSpPr>
        <p:spPr>
          <a:xfrm>
            <a:off x="6526425" y="2835398"/>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34" name="Google Shape;234;p28"/>
          <p:cNvCxnSpPr/>
          <p:nvPr/>
        </p:nvCxnSpPr>
        <p:spPr>
          <a:xfrm>
            <a:off x="6526425" y="3316782"/>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35" name="Google Shape;235;p28"/>
          <p:cNvCxnSpPr/>
          <p:nvPr/>
        </p:nvCxnSpPr>
        <p:spPr>
          <a:xfrm rot="5400000">
            <a:off x="7362516" y="25946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36" name="Google Shape;236;p28"/>
          <p:cNvCxnSpPr/>
          <p:nvPr/>
        </p:nvCxnSpPr>
        <p:spPr>
          <a:xfrm rot="5400000">
            <a:off x="6851203" y="25946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37" name="Google Shape;237;p28"/>
          <p:cNvCxnSpPr/>
          <p:nvPr/>
        </p:nvCxnSpPr>
        <p:spPr>
          <a:xfrm rot="5400000">
            <a:off x="6339891" y="25946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38" name="Google Shape;238;p28"/>
          <p:cNvCxnSpPr/>
          <p:nvPr/>
        </p:nvCxnSpPr>
        <p:spPr>
          <a:xfrm rot="5400000">
            <a:off x="5828579" y="25946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39" name="Google Shape;239;p28"/>
          <p:cNvCxnSpPr/>
          <p:nvPr/>
        </p:nvCxnSpPr>
        <p:spPr>
          <a:xfrm>
            <a:off x="6950338" y="2352434"/>
            <a:ext cx="502200" cy="6000"/>
          </a:xfrm>
          <a:prstGeom prst="straightConnector1">
            <a:avLst/>
          </a:prstGeom>
          <a:noFill/>
          <a:ln w="28575" cap="flat" cmpd="sng">
            <a:solidFill>
              <a:srgbClr val="9900FF"/>
            </a:solidFill>
            <a:prstDash val="solid"/>
            <a:round/>
            <a:headEnd type="none" w="med" len="med"/>
            <a:tailEnd type="none" w="med" len="med"/>
          </a:ln>
        </p:spPr>
      </p:cxnSp>
      <p:pic>
        <p:nvPicPr>
          <p:cNvPr id="240" name="Google Shape;240;p28"/>
          <p:cNvPicPr preferRelativeResize="0"/>
          <p:nvPr/>
        </p:nvPicPr>
        <p:blipFill>
          <a:blip r:embed="rId3">
            <a:alphaModFix/>
          </a:blip>
          <a:stretch>
            <a:fillRect/>
          </a:stretch>
        </p:blipFill>
        <p:spPr>
          <a:xfrm>
            <a:off x="6826564" y="2191551"/>
            <a:ext cx="297998" cy="356720"/>
          </a:xfrm>
          <a:prstGeom prst="rect">
            <a:avLst/>
          </a:prstGeom>
          <a:noFill/>
          <a:ln>
            <a:noFill/>
          </a:ln>
        </p:spPr>
      </p:pic>
      <p:cxnSp>
        <p:nvCxnSpPr>
          <p:cNvPr id="241" name="Google Shape;241;p28"/>
          <p:cNvCxnSpPr/>
          <p:nvPr/>
        </p:nvCxnSpPr>
        <p:spPr>
          <a:xfrm rot="5400000">
            <a:off x="7198670" y="2592949"/>
            <a:ext cx="472800" cy="6300"/>
          </a:xfrm>
          <a:prstGeom prst="straightConnector1">
            <a:avLst/>
          </a:prstGeom>
          <a:noFill/>
          <a:ln w="28575" cap="flat" cmpd="sng">
            <a:solidFill>
              <a:srgbClr val="9900FF"/>
            </a:solidFill>
            <a:prstDash val="solid"/>
            <a:round/>
            <a:headEnd type="none" w="med" len="med"/>
            <a:tailEnd type="none" w="med" len="med"/>
          </a:ln>
        </p:spPr>
      </p:cxnSp>
      <p:pic>
        <p:nvPicPr>
          <p:cNvPr id="242" name="Google Shape;242;p28"/>
          <p:cNvPicPr preferRelativeResize="0"/>
          <p:nvPr/>
        </p:nvPicPr>
        <p:blipFill>
          <a:blip r:embed="rId4">
            <a:alphaModFix/>
          </a:blip>
          <a:stretch>
            <a:fillRect/>
          </a:stretch>
        </p:blipFill>
        <p:spPr>
          <a:xfrm>
            <a:off x="7743520" y="2169877"/>
            <a:ext cx="503162" cy="362234"/>
          </a:xfrm>
          <a:prstGeom prst="rect">
            <a:avLst/>
          </a:prstGeom>
          <a:noFill/>
          <a:ln>
            <a:noFill/>
          </a:ln>
        </p:spPr>
      </p:pic>
      <p:cxnSp>
        <p:nvCxnSpPr>
          <p:cNvPr id="243" name="Google Shape;243;p28"/>
          <p:cNvCxnSpPr/>
          <p:nvPr/>
        </p:nvCxnSpPr>
        <p:spPr>
          <a:xfrm rot="5400000">
            <a:off x="7732070" y="3074333"/>
            <a:ext cx="472800" cy="6300"/>
          </a:xfrm>
          <a:prstGeom prst="straightConnector1">
            <a:avLst/>
          </a:prstGeom>
          <a:noFill/>
          <a:ln w="28575" cap="flat" cmpd="sng">
            <a:solidFill>
              <a:srgbClr val="9900FF"/>
            </a:solidFill>
            <a:prstDash val="solid"/>
            <a:round/>
            <a:headEnd type="none" w="med" len="med"/>
            <a:tailEnd type="none" w="med" len="med"/>
          </a:ln>
        </p:spPr>
      </p:cxnSp>
      <p:cxnSp>
        <p:nvCxnSpPr>
          <p:cNvPr id="244" name="Google Shape;244;p28"/>
          <p:cNvCxnSpPr/>
          <p:nvPr/>
        </p:nvCxnSpPr>
        <p:spPr>
          <a:xfrm rot="5400000">
            <a:off x="7732070" y="3555717"/>
            <a:ext cx="472800" cy="6300"/>
          </a:xfrm>
          <a:prstGeom prst="straightConnector1">
            <a:avLst/>
          </a:prstGeom>
          <a:noFill/>
          <a:ln w="28575" cap="flat" cmpd="sng">
            <a:solidFill>
              <a:srgbClr val="9900FF"/>
            </a:solidFill>
            <a:prstDash val="solid"/>
            <a:round/>
            <a:headEnd type="none" w="med" len="med"/>
            <a:tailEnd type="none" w="med" len="med"/>
          </a:ln>
        </p:spPr>
      </p:cxnSp>
      <p:pic>
        <p:nvPicPr>
          <p:cNvPr id="245" name="Google Shape;245;p28"/>
          <p:cNvPicPr preferRelativeResize="0"/>
          <p:nvPr/>
        </p:nvPicPr>
        <p:blipFill>
          <a:blip r:embed="rId3">
            <a:alphaModFix/>
          </a:blip>
          <a:stretch>
            <a:fillRect/>
          </a:stretch>
        </p:blipFill>
        <p:spPr>
          <a:xfrm>
            <a:off x="7772988" y="3635704"/>
            <a:ext cx="297998" cy="356720"/>
          </a:xfrm>
          <a:prstGeom prst="rect">
            <a:avLst/>
          </a:prstGeom>
          <a:noFill/>
          <a:ln>
            <a:noFill/>
          </a:ln>
        </p:spPr>
      </p:pic>
      <p:pic>
        <p:nvPicPr>
          <p:cNvPr id="246" name="Google Shape;246;p28"/>
          <p:cNvPicPr preferRelativeResize="0"/>
          <p:nvPr/>
        </p:nvPicPr>
        <p:blipFill>
          <a:blip r:embed="rId4">
            <a:alphaModFix/>
          </a:blip>
          <a:stretch>
            <a:fillRect/>
          </a:stretch>
        </p:blipFill>
        <p:spPr>
          <a:xfrm>
            <a:off x="7210120" y="3132646"/>
            <a:ext cx="503162" cy="362234"/>
          </a:xfrm>
          <a:prstGeom prst="rect">
            <a:avLst/>
          </a:prstGeom>
          <a:noFill/>
          <a:ln>
            <a:noFill/>
          </a:ln>
        </p:spPr>
      </p:pic>
      <p:cxnSp>
        <p:nvCxnSpPr>
          <p:cNvPr id="247" name="Google Shape;247;p28"/>
          <p:cNvCxnSpPr/>
          <p:nvPr/>
        </p:nvCxnSpPr>
        <p:spPr>
          <a:xfrm>
            <a:off x="7455638" y="2829371"/>
            <a:ext cx="502200" cy="6000"/>
          </a:xfrm>
          <a:prstGeom prst="straightConnector1">
            <a:avLst/>
          </a:prstGeom>
          <a:noFill/>
          <a:ln w="38100" cap="flat" cmpd="sng">
            <a:solidFill>
              <a:srgbClr val="FF0000"/>
            </a:solidFill>
            <a:prstDash val="solid"/>
            <a:round/>
            <a:headEnd type="none" w="med" len="med"/>
            <a:tailEnd type="none" w="med" len="med"/>
          </a:ln>
        </p:spPr>
      </p:cxnSp>
      <p:pic>
        <p:nvPicPr>
          <p:cNvPr id="248" name="Google Shape;248;p28"/>
          <p:cNvPicPr preferRelativeResize="0"/>
          <p:nvPr/>
        </p:nvPicPr>
        <p:blipFill>
          <a:blip r:embed="rId4">
            <a:alphaModFix/>
          </a:blip>
          <a:stretch>
            <a:fillRect/>
          </a:stretch>
        </p:blipFill>
        <p:spPr>
          <a:xfrm>
            <a:off x="7743520" y="2679093"/>
            <a:ext cx="503162" cy="362234"/>
          </a:xfrm>
          <a:prstGeom prst="rect">
            <a:avLst/>
          </a:prstGeom>
          <a:noFill/>
          <a:ln>
            <a:noFill/>
          </a:ln>
        </p:spPr>
      </p:pic>
      <p:pic>
        <p:nvPicPr>
          <p:cNvPr id="249" name="Google Shape;249;p28"/>
          <p:cNvPicPr preferRelativeResize="0"/>
          <p:nvPr/>
        </p:nvPicPr>
        <p:blipFill>
          <a:blip r:embed="rId4">
            <a:alphaModFix/>
          </a:blip>
          <a:stretch>
            <a:fillRect/>
          </a:stretch>
        </p:blipFill>
        <p:spPr>
          <a:xfrm>
            <a:off x="7210120" y="2651262"/>
            <a:ext cx="503162" cy="362234"/>
          </a:xfrm>
          <a:prstGeom prst="rect">
            <a:avLst/>
          </a:prstGeom>
          <a:noFill/>
          <a:ln>
            <a:noFill/>
          </a:ln>
        </p:spPr>
      </p:pic>
      <p:pic>
        <p:nvPicPr>
          <p:cNvPr id="250" name="Google Shape;250;p28"/>
          <p:cNvPicPr preferRelativeResize="0"/>
          <p:nvPr/>
        </p:nvPicPr>
        <p:blipFill>
          <a:blip r:embed="rId4">
            <a:alphaModFix/>
          </a:blip>
          <a:stretch>
            <a:fillRect/>
          </a:stretch>
        </p:blipFill>
        <p:spPr>
          <a:xfrm>
            <a:off x="7232208" y="2169877"/>
            <a:ext cx="503162" cy="362234"/>
          </a:xfrm>
          <a:prstGeom prst="rect">
            <a:avLst/>
          </a:prstGeom>
          <a:noFill/>
          <a:ln>
            <a:noFill/>
          </a:ln>
        </p:spPr>
      </p:pic>
      <p:pic>
        <p:nvPicPr>
          <p:cNvPr id="251" name="Google Shape;251;p28"/>
          <p:cNvPicPr preferRelativeResize="0"/>
          <p:nvPr/>
        </p:nvPicPr>
        <p:blipFill>
          <a:blip r:embed="rId4">
            <a:alphaModFix/>
          </a:blip>
          <a:stretch>
            <a:fillRect/>
          </a:stretch>
        </p:blipFill>
        <p:spPr>
          <a:xfrm>
            <a:off x="7721433" y="3160477"/>
            <a:ext cx="503162" cy="3622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Effect transition="in" filter="fade">
                                      <p:cBhvr>
                                        <p:cTn id="7" dur="1"/>
                                        <p:tgtEl>
                                          <p:spTgt spid="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xEl>
                                              <p:pRg st="1" end="1"/>
                                            </p:txEl>
                                          </p:spTgt>
                                        </p:tgtEl>
                                        <p:attrNameLst>
                                          <p:attrName>style.visibility</p:attrName>
                                        </p:attrNameLst>
                                      </p:cBhvr>
                                      <p:to>
                                        <p:strVal val="visible"/>
                                      </p:to>
                                    </p:set>
                                    <p:animEffect transition="in" filter="fade">
                                      <p:cBhvr>
                                        <p:cTn id="12" dur="1"/>
                                        <p:tgtEl>
                                          <p:spTgt spid="2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8">
                                            <p:txEl>
                                              <p:pRg st="2" end="2"/>
                                            </p:txEl>
                                          </p:spTgt>
                                        </p:tgtEl>
                                        <p:attrNameLst>
                                          <p:attrName>style.visibility</p:attrName>
                                        </p:attrNameLst>
                                      </p:cBhvr>
                                      <p:to>
                                        <p:strVal val="visible"/>
                                      </p:to>
                                    </p:set>
                                    <p:animEffect transition="in" filter="fade">
                                      <p:cBhvr>
                                        <p:cTn id="17" dur="1"/>
                                        <p:tgtEl>
                                          <p:spTgt spid="2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8">
                                            <p:txEl>
                                              <p:pRg st="3" end="3"/>
                                            </p:txEl>
                                          </p:spTgt>
                                        </p:tgtEl>
                                        <p:attrNameLst>
                                          <p:attrName>style.visibility</p:attrName>
                                        </p:attrNameLst>
                                      </p:cBhvr>
                                      <p:to>
                                        <p:strVal val="visible"/>
                                      </p:to>
                                    </p:set>
                                    <p:animEffect transition="in" filter="fade">
                                      <p:cBhvr>
                                        <p:cTn id="22" dur="1"/>
                                        <p:tgtEl>
                                          <p:spTgt spid="2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8">
                                            <p:txEl>
                                              <p:pRg st="4" end="4"/>
                                            </p:txEl>
                                          </p:spTgt>
                                        </p:tgtEl>
                                        <p:attrNameLst>
                                          <p:attrName>style.visibility</p:attrName>
                                        </p:attrNameLst>
                                      </p:cBhvr>
                                      <p:to>
                                        <p:strVal val="visible"/>
                                      </p:to>
                                    </p:set>
                                    <p:animEffect transition="in" filter="fade">
                                      <p:cBhvr>
                                        <p:cTn id="27" dur="1"/>
                                        <p:tgtEl>
                                          <p:spTgt spid="2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8">
                                            <p:txEl>
                                              <p:pRg st="5" end="5"/>
                                            </p:txEl>
                                          </p:spTgt>
                                        </p:tgtEl>
                                        <p:attrNameLst>
                                          <p:attrName>style.visibility</p:attrName>
                                        </p:attrNameLst>
                                      </p:cBhvr>
                                      <p:to>
                                        <p:strVal val="visible"/>
                                      </p:to>
                                    </p:set>
                                    <p:animEffect transition="in" filter="fade">
                                      <p:cBhvr>
                                        <p:cTn id="32" dur="1"/>
                                        <p:tgtEl>
                                          <p:spTgt spid="2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Defense 1: Link expansion</a:t>
            </a:r>
            <a:endParaRPr b="1"/>
          </a:p>
        </p:txBody>
      </p:sp>
      <p:sp>
        <p:nvSpPr>
          <p:cNvPr id="257" name="Google Shape;25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258" name="Google Shape;258;p29"/>
          <p:cNvSpPr txBox="1"/>
          <p:nvPr/>
        </p:nvSpPr>
        <p:spPr>
          <a:xfrm>
            <a:off x="311700" y="1477975"/>
            <a:ext cx="8160600" cy="461700"/>
          </a:xfrm>
          <a:prstGeom prst="rect">
            <a:avLst/>
          </a:prstGeom>
          <a:solidFill>
            <a:srgbClr val="FF9900"/>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2"/>
                </a:solidFill>
                <a:latin typeface="Georgia"/>
                <a:ea typeface="Georgia"/>
                <a:cs typeface="Georgia"/>
                <a:sym typeface="Georgia"/>
              </a:rPr>
              <a:t>Defenses Exploit:</a:t>
            </a:r>
            <a:r>
              <a:rPr lang="en" sz="1800">
                <a:solidFill>
                  <a:schemeClr val="dk2"/>
                </a:solidFill>
                <a:latin typeface="Georgia"/>
                <a:ea typeface="Georgia"/>
                <a:cs typeface="Georgia"/>
                <a:sym typeface="Georgia"/>
              </a:rPr>
              <a:t> ISL connectivity that is not known</a:t>
            </a:r>
            <a:endParaRPr/>
          </a:p>
        </p:txBody>
      </p:sp>
      <p:sp>
        <p:nvSpPr>
          <p:cNvPr id="259" name="Google Shape;259;p29"/>
          <p:cNvSpPr txBox="1"/>
          <p:nvPr/>
        </p:nvSpPr>
        <p:spPr>
          <a:xfrm>
            <a:off x="311700" y="949825"/>
            <a:ext cx="8160600" cy="461700"/>
          </a:xfrm>
          <a:prstGeom prst="rect">
            <a:avLst/>
          </a:prstGeom>
          <a:solidFill>
            <a:srgbClr val="FF9900"/>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2"/>
                </a:solidFill>
                <a:latin typeface="Georgia"/>
                <a:ea typeface="Georgia"/>
                <a:cs typeface="Georgia"/>
                <a:sym typeface="Georgia"/>
              </a:rPr>
              <a:t>Observation</a:t>
            </a:r>
            <a:r>
              <a:rPr lang="en" sz="1800">
                <a:solidFill>
                  <a:schemeClr val="dk2"/>
                </a:solidFill>
                <a:latin typeface="Georgia"/>
                <a:ea typeface="Georgia"/>
                <a:cs typeface="Georgia"/>
                <a:sym typeface="Georgia"/>
              </a:rPr>
              <a:t>: ICARUS leverages satellite positions that are publicly known</a:t>
            </a:r>
            <a:endParaRPr>
              <a:solidFill>
                <a:schemeClr val="dk2"/>
              </a:solidFill>
            </a:endParaRPr>
          </a:p>
        </p:txBody>
      </p:sp>
      <p:pic>
        <p:nvPicPr>
          <p:cNvPr id="260" name="Google Shape;260;p29"/>
          <p:cNvPicPr preferRelativeResize="0"/>
          <p:nvPr/>
        </p:nvPicPr>
        <p:blipFill>
          <a:blip r:embed="rId3">
            <a:alphaModFix/>
          </a:blip>
          <a:stretch>
            <a:fillRect/>
          </a:stretch>
        </p:blipFill>
        <p:spPr>
          <a:xfrm>
            <a:off x="271800" y="2000850"/>
            <a:ext cx="6230177" cy="3122975"/>
          </a:xfrm>
          <a:prstGeom prst="rect">
            <a:avLst/>
          </a:prstGeom>
          <a:noFill/>
          <a:ln>
            <a:noFill/>
          </a:ln>
        </p:spPr>
      </p:pic>
      <p:cxnSp>
        <p:nvCxnSpPr>
          <p:cNvPr id="261" name="Google Shape;261;p29"/>
          <p:cNvCxnSpPr/>
          <p:nvPr/>
        </p:nvCxnSpPr>
        <p:spPr>
          <a:xfrm>
            <a:off x="6526425" y="2558429"/>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62" name="Google Shape;262;p29"/>
          <p:cNvCxnSpPr/>
          <p:nvPr/>
        </p:nvCxnSpPr>
        <p:spPr>
          <a:xfrm>
            <a:off x="6526425" y="3039813"/>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63" name="Google Shape;263;p29"/>
          <p:cNvCxnSpPr/>
          <p:nvPr/>
        </p:nvCxnSpPr>
        <p:spPr>
          <a:xfrm>
            <a:off x="6526425" y="3521198"/>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64" name="Google Shape;264;p29"/>
          <p:cNvCxnSpPr/>
          <p:nvPr/>
        </p:nvCxnSpPr>
        <p:spPr>
          <a:xfrm>
            <a:off x="6526425" y="4002582"/>
            <a:ext cx="2360700" cy="2700"/>
          </a:xfrm>
          <a:prstGeom prst="straightConnector1">
            <a:avLst/>
          </a:prstGeom>
          <a:noFill/>
          <a:ln w="38100" cap="flat" cmpd="sng">
            <a:solidFill>
              <a:srgbClr val="00FF00"/>
            </a:solidFill>
            <a:prstDash val="solid"/>
            <a:round/>
            <a:headEnd type="none" w="med" len="med"/>
            <a:tailEnd type="none" w="med" len="med"/>
          </a:ln>
        </p:spPr>
      </p:cxnSp>
      <p:cxnSp>
        <p:nvCxnSpPr>
          <p:cNvPr id="265" name="Google Shape;265;p29"/>
          <p:cNvCxnSpPr/>
          <p:nvPr/>
        </p:nvCxnSpPr>
        <p:spPr>
          <a:xfrm rot="5400000">
            <a:off x="7362516" y="32804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66" name="Google Shape;266;p29"/>
          <p:cNvCxnSpPr/>
          <p:nvPr/>
        </p:nvCxnSpPr>
        <p:spPr>
          <a:xfrm rot="5400000">
            <a:off x="6851203" y="32804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67" name="Google Shape;267;p29"/>
          <p:cNvCxnSpPr/>
          <p:nvPr/>
        </p:nvCxnSpPr>
        <p:spPr>
          <a:xfrm rot="5400000">
            <a:off x="6339891" y="32804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68" name="Google Shape;268;p29"/>
          <p:cNvCxnSpPr/>
          <p:nvPr/>
        </p:nvCxnSpPr>
        <p:spPr>
          <a:xfrm rot="5400000">
            <a:off x="5828579" y="3280400"/>
            <a:ext cx="2222400" cy="3000"/>
          </a:xfrm>
          <a:prstGeom prst="straightConnector1">
            <a:avLst/>
          </a:prstGeom>
          <a:noFill/>
          <a:ln w="38100" cap="flat" cmpd="sng">
            <a:solidFill>
              <a:srgbClr val="00FF00"/>
            </a:solidFill>
            <a:prstDash val="solid"/>
            <a:round/>
            <a:headEnd type="none" w="med" len="med"/>
            <a:tailEnd type="none" w="med" len="med"/>
          </a:ln>
        </p:spPr>
      </p:cxnSp>
      <p:cxnSp>
        <p:nvCxnSpPr>
          <p:cNvPr id="269" name="Google Shape;269;p29"/>
          <p:cNvCxnSpPr/>
          <p:nvPr/>
        </p:nvCxnSpPr>
        <p:spPr>
          <a:xfrm>
            <a:off x="6950338" y="3038234"/>
            <a:ext cx="502200" cy="6000"/>
          </a:xfrm>
          <a:prstGeom prst="straightConnector1">
            <a:avLst/>
          </a:prstGeom>
          <a:noFill/>
          <a:ln w="28575" cap="flat" cmpd="sng">
            <a:solidFill>
              <a:srgbClr val="9900FF"/>
            </a:solidFill>
            <a:prstDash val="solid"/>
            <a:round/>
            <a:headEnd type="none" w="med" len="med"/>
            <a:tailEnd type="none" w="med" len="med"/>
          </a:ln>
        </p:spPr>
      </p:cxnSp>
      <p:pic>
        <p:nvPicPr>
          <p:cNvPr id="270" name="Google Shape;270;p29"/>
          <p:cNvPicPr preferRelativeResize="0"/>
          <p:nvPr/>
        </p:nvPicPr>
        <p:blipFill>
          <a:blip r:embed="rId4">
            <a:alphaModFix/>
          </a:blip>
          <a:stretch>
            <a:fillRect/>
          </a:stretch>
        </p:blipFill>
        <p:spPr>
          <a:xfrm>
            <a:off x="6826564" y="2877351"/>
            <a:ext cx="297998" cy="356720"/>
          </a:xfrm>
          <a:prstGeom prst="rect">
            <a:avLst/>
          </a:prstGeom>
          <a:noFill/>
          <a:ln>
            <a:noFill/>
          </a:ln>
        </p:spPr>
      </p:pic>
      <p:cxnSp>
        <p:nvCxnSpPr>
          <p:cNvPr id="271" name="Google Shape;271;p29"/>
          <p:cNvCxnSpPr/>
          <p:nvPr/>
        </p:nvCxnSpPr>
        <p:spPr>
          <a:xfrm rot="5400000">
            <a:off x="7198670" y="3278749"/>
            <a:ext cx="472800" cy="6300"/>
          </a:xfrm>
          <a:prstGeom prst="straightConnector1">
            <a:avLst/>
          </a:prstGeom>
          <a:noFill/>
          <a:ln w="28575" cap="flat" cmpd="sng">
            <a:solidFill>
              <a:srgbClr val="9900FF"/>
            </a:solidFill>
            <a:prstDash val="solid"/>
            <a:round/>
            <a:headEnd type="none" w="med" len="med"/>
            <a:tailEnd type="none" w="med" len="med"/>
          </a:ln>
        </p:spPr>
      </p:cxnSp>
      <p:pic>
        <p:nvPicPr>
          <p:cNvPr id="272" name="Google Shape;272;p29"/>
          <p:cNvPicPr preferRelativeResize="0"/>
          <p:nvPr/>
        </p:nvPicPr>
        <p:blipFill>
          <a:blip r:embed="rId5">
            <a:alphaModFix/>
          </a:blip>
          <a:stretch>
            <a:fillRect/>
          </a:stretch>
        </p:blipFill>
        <p:spPr>
          <a:xfrm>
            <a:off x="7743520" y="2855677"/>
            <a:ext cx="503162" cy="362234"/>
          </a:xfrm>
          <a:prstGeom prst="rect">
            <a:avLst/>
          </a:prstGeom>
          <a:noFill/>
          <a:ln>
            <a:noFill/>
          </a:ln>
        </p:spPr>
      </p:pic>
      <p:cxnSp>
        <p:nvCxnSpPr>
          <p:cNvPr id="273" name="Google Shape;273;p29"/>
          <p:cNvCxnSpPr/>
          <p:nvPr/>
        </p:nvCxnSpPr>
        <p:spPr>
          <a:xfrm rot="5400000">
            <a:off x="7732070" y="3760133"/>
            <a:ext cx="472800" cy="6300"/>
          </a:xfrm>
          <a:prstGeom prst="straightConnector1">
            <a:avLst/>
          </a:prstGeom>
          <a:noFill/>
          <a:ln w="28575" cap="flat" cmpd="sng">
            <a:solidFill>
              <a:srgbClr val="9900FF"/>
            </a:solidFill>
            <a:prstDash val="solid"/>
            <a:round/>
            <a:headEnd type="none" w="med" len="med"/>
            <a:tailEnd type="none" w="med" len="med"/>
          </a:ln>
        </p:spPr>
      </p:cxnSp>
      <p:cxnSp>
        <p:nvCxnSpPr>
          <p:cNvPr id="274" name="Google Shape;274;p29"/>
          <p:cNvCxnSpPr/>
          <p:nvPr/>
        </p:nvCxnSpPr>
        <p:spPr>
          <a:xfrm rot="5400000">
            <a:off x="7732070" y="4241517"/>
            <a:ext cx="472800" cy="6300"/>
          </a:xfrm>
          <a:prstGeom prst="straightConnector1">
            <a:avLst/>
          </a:prstGeom>
          <a:noFill/>
          <a:ln w="28575" cap="flat" cmpd="sng">
            <a:solidFill>
              <a:srgbClr val="9900FF"/>
            </a:solidFill>
            <a:prstDash val="solid"/>
            <a:round/>
            <a:headEnd type="none" w="med" len="med"/>
            <a:tailEnd type="none" w="med" len="med"/>
          </a:ln>
        </p:spPr>
      </p:cxnSp>
      <p:pic>
        <p:nvPicPr>
          <p:cNvPr id="275" name="Google Shape;275;p29"/>
          <p:cNvPicPr preferRelativeResize="0"/>
          <p:nvPr/>
        </p:nvPicPr>
        <p:blipFill>
          <a:blip r:embed="rId4">
            <a:alphaModFix/>
          </a:blip>
          <a:stretch>
            <a:fillRect/>
          </a:stretch>
        </p:blipFill>
        <p:spPr>
          <a:xfrm>
            <a:off x="7772988" y="4321504"/>
            <a:ext cx="297998" cy="356720"/>
          </a:xfrm>
          <a:prstGeom prst="rect">
            <a:avLst/>
          </a:prstGeom>
          <a:noFill/>
          <a:ln>
            <a:noFill/>
          </a:ln>
        </p:spPr>
      </p:pic>
      <p:pic>
        <p:nvPicPr>
          <p:cNvPr id="276" name="Google Shape;276;p29"/>
          <p:cNvPicPr preferRelativeResize="0"/>
          <p:nvPr/>
        </p:nvPicPr>
        <p:blipFill>
          <a:blip r:embed="rId5">
            <a:alphaModFix/>
          </a:blip>
          <a:stretch>
            <a:fillRect/>
          </a:stretch>
        </p:blipFill>
        <p:spPr>
          <a:xfrm>
            <a:off x="7210120" y="3818446"/>
            <a:ext cx="503162" cy="362234"/>
          </a:xfrm>
          <a:prstGeom prst="rect">
            <a:avLst/>
          </a:prstGeom>
          <a:noFill/>
          <a:ln>
            <a:noFill/>
          </a:ln>
        </p:spPr>
      </p:pic>
      <p:cxnSp>
        <p:nvCxnSpPr>
          <p:cNvPr id="277" name="Google Shape;277;p29"/>
          <p:cNvCxnSpPr/>
          <p:nvPr/>
        </p:nvCxnSpPr>
        <p:spPr>
          <a:xfrm>
            <a:off x="7448450" y="3515184"/>
            <a:ext cx="502200" cy="6000"/>
          </a:xfrm>
          <a:prstGeom prst="straightConnector1">
            <a:avLst/>
          </a:prstGeom>
          <a:noFill/>
          <a:ln w="152400" cap="flat" cmpd="sng">
            <a:solidFill>
              <a:srgbClr val="00FF00"/>
            </a:solidFill>
            <a:prstDash val="solid"/>
            <a:round/>
            <a:headEnd type="none" w="med" len="med"/>
            <a:tailEnd type="none" w="med" len="med"/>
          </a:ln>
        </p:spPr>
      </p:cxnSp>
      <p:cxnSp>
        <p:nvCxnSpPr>
          <p:cNvPr id="278" name="Google Shape;278;p29"/>
          <p:cNvCxnSpPr/>
          <p:nvPr/>
        </p:nvCxnSpPr>
        <p:spPr>
          <a:xfrm>
            <a:off x="7448450" y="3515184"/>
            <a:ext cx="502200" cy="6000"/>
          </a:xfrm>
          <a:prstGeom prst="straightConnector1">
            <a:avLst/>
          </a:prstGeom>
          <a:noFill/>
          <a:ln w="38100" cap="flat" cmpd="sng">
            <a:solidFill>
              <a:srgbClr val="FF0000"/>
            </a:solidFill>
            <a:prstDash val="solid"/>
            <a:round/>
            <a:headEnd type="none" w="med" len="med"/>
            <a:tailEnd type="none" w="med" len="med"/>
          </a:ln>
        </p:spPr>
      </p:cxnSp>
      <p:cxnSp>
        <p:nvCxnSpPr>
          <p:cNvPr id="279" name="Google Shape;279;p29"/>
          <p:cNvCxnSpPr/>
          <p:nvPr/>
        </p:nvCxnSpPr>
        <p:spPr>
          <a:xfrm>
            <a:off x="7455638" y="3529084"/>
            <a:ext cx="502200" cy="6000"/>
          </a:xfrm>
          <a:prstGeom prst="straightConnector1">
            <a:avLst/>
          </a:prstGeom>
          <a:noFill/>
          <a:ln w="28575" cap="flat" cmpd="sng">
            <a:solidFill>
              <a:srgbClr val="9900FF"/>
            </a:solidFill>
            <a:prstDash val="solid"/>
            <a:round/>
            <a:headEnd type="none" w="med" len="med"/>
            <a:tailEnd type="none" w="med" len="med"/>
          </a:ln>
        </p:spPr>
      </p:cxnSp>
      <p:pic>
        <p:nvPicPr>
          <p:cNvPr id="280" name="Google Shape;280;p29"/>
          <p:cNvPicPr preferRelativeResize="0"/>
          <p:nvPr/>
        </p:nvPicPr>
        <p:blipFill>
          <a:blip r:embed="rId5">
            <a:alphaModFix/>
          </a:blip>
          <a:stretch>
            <a:fillRect/>
          </a:stretch>
        </p:blipFill>
        <p:spPr>
          <a:xfrm>
            <a:off x="7210120" y="3337062"/>
            <a:ext cx="503162" cy="362234"/>
          </a:xfrm>
          <a:prstGeom prst="rect">
            <a:avLst/>
          </a:prstGeom>
          <a:noFill/>
          <a:ln>
            <a:noFill/>
          </a:ln>
        </p:spPr>
      </p:pic>
      <p:pic>
        <p:nvPicPr>
          <p:cNvPr id="281" name="Google Shape;281;p29"/>
          <p:cNvPicPr preferRelativeResize="0"/>
          <p:nvPr/>
        </p:nvPicPr>
        <p:blipFill>
          <a:blip r:embed="rId5">
            <a:alphaModFix/>
          </a:blip>
          <a:stretch>
            <a:fillRect/>
          </a:stretch>
        </p:blipFill>
        <p:spPr>
          <a:xfrm>
            <a:off x="7721433" y="3846277"/>
            <a:ext cx="503162" cy="362234"/>
          </a:xfrm>
          <a:prstGeom prst="rect">
            <a:avLst/>
          </a:prstGeom>
          <a:noFill/>
          <a:ln>
            <a:noFill/>
          </a:ln>
        </p:spPr>
      </p:pic>
      <p:pic>
        <p:nvPicPr>
          <p:cNvPr id="282" name="Google Shape;282;p29"/>
          <p:cNvPicPr preferRelativeResize="0"/>
          <p:nvPr/>
        </p:nvPicPr>
        <p:blipFill>
          <a:blip r:embed="rId5">
            <a:alphaModFix/>
          </a:blip>
          <a:stretch>
            <a:fillRect/>
          </a:stretch>
        </p:blipFill>
        <p:spPr>
          <a:xfrm>
            <a:off x="7232208" y="2855677"/>
            <a:ext cx="503162" cy="362234"/>
          </a:xfrm>
          <a:prstGeom prst="rect">
            <a:avLst/>
          </a:prstGeom>
          <a:noFill/>
          <a:ln>
            <a:noFill/>
          </a:ln>
        </p:spPr>
      </p:pic>
      <p:pic>
        <p:nvPicPr>
          <p:cNvPr id="283" name="Google Shape;283;p29"/>
          <p:cNvPicPr preferRelativeResize="0"/>
          <p:nvPr/>
        </p:nvPicPr>
        <p:blipFill>
          <a:blip r:embed="rId5">
            <a:alphaModFix/>
          </a:blip>
          <a:stretch>
            <a:fillRect/>
          </a:stretch>
        </p:blipFill>
        <p:spPr>
          <a:xfrm>
            <a:off x="7743520" y="3364893"/>
            <a:ext cx="503162" cy="3622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Conclusions and ongoing work</a:t>
            </a:r>
            <a:endParaRPr b="1"/>
          </a:p>
        </p:txBody>
      </p:sp>
      <p:sp>
        <p:nvSpPr>
          <p:cNvPr id="289" name="Google Shape;28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chemeClr val="accent5"/>
                </a:solidFill>
              </a:rPr>
              <a:t>Myriad services</a:t>
            </a:r>
            <a:r>
              <a:rPr lang="en"/>
              <a:t> being created with growing interest from private industry</a:t>
            </a:r>
            <a:endParaRPr/>
          </a:p>
          <a:p>
            <a:pPr marL="457200" lvl="0" indent="-342900" algn="l" rtl="0">
              <a:spcBef>
                <a:spcPts val="0"/>
              </a:spcBef>
              <a:spcAft>
                <a:spcPts val="0"/>
              </a:spcAft>
              <a:buSzPts val="1800"/>
              <a:buChar char="●"/>
            </a:pPr>
            <a:r>
              <a:rPr lang="en"/>
              <a:t>LEO constellations are prone to a number of </a:t>
            </a:r>
            <a:r>
              <a:rPr lang="en" b="1">
                <a:solidFill>
                  <a:schemeClr val="accent5"/>
                </a:solidFill>
              </a:rPr>
              <a:t>understudied threats</a:t>
            </a:r>
            <a:endParaRPr b="1">
              <a:solidFill>
                <a:schemeClr val="accent5"/>
              </a:solidFill>
            </a:endParaRPr>
          </a:p>
          <a:p>
            <a:pPr marL="457200" lvl="0" indent="-342900" algn="l" rtl="0">
              <a:spcBef>
                <a:spcPts val="0"/>
              </a:spcBef>
              <a:spcAft>
                <a:spcPts val="0"/>
              </a:spcAft>
              <a:buSzPts val="1800"/>
              <a:buChar char="●"/>
            </a:pPr>
            <a:r>
              <a:rPr lang="en" b="1">
                <a:solidFill>
                  <a:schemeClr val="accent5"/>
                </a:solidFill>
              </a:rPr>
              <a:t>Stargaze</a:t>
            </a:r>
            <a:r>
              <a:rPr lang="en">
                <a:solidFill>
                  <a:schemeClr val="accent5"/>
                </a:solidFill>
              </a:rPr>
              <a:t>: </a:t>
            </a:r>
            <a:r>
              <a:rPr lang="en"/>
              <a:t>LEO constellation emulator for modelling threat and defenses</a:t>
            </a:r>
            <a:endParaRPr/>
          </a:p>
          <a:p>
            <a:pPr marL="457200" lvl="0" indent="-342900" algn="l" rtl="0">
              <a:spcBef>
                <a:spcPts val="0"/>
              </a:spcBef>
              <a:spcAft>
                <a:spcPts val="0"/>
              </a:spcAft>
              <a:buSzPts val="1800"/>
              <a:buChar char="●"/>
            </a:pPr>
            <a:r>
              <a:rPr lang="en" b="1">
                <a:solidFill>
                  <a:schemeClr val="accent5"/>
                </a:solidFill>
              </a:rPr>
              <a:t>Ongoing work:</a:t>
            </a:r>
            <a:r>
              <a:rPr lang="en"/>
              <a:t> LEO constellations for security and additional modules</a:t>
            </a:r>
            <a:endParaRPr/>
          </a:p>
        </p:txBody>
      </p:sp>
      <p:sp>
        <p:nvSpPr>
          <p:cNvPr id="290" name="Google Shape;29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291" name="Google Shape;291;p30"/>
          <p:cNvSpPr txBox="1"/>
          <p:nvPr/>
        </p:nvSpPr>
        <p:spPr>
          <a:xfrm>
            <a:off x="1295250" y="3614575"/>
            <a:ext cx="6553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i="1">
                <a:solidFill>
                  <a:schemeClr val="dk2"/>
                </a:solidFill>
              </a:rPr>
              <a:t>Thank you! Feel free to reach out for a chat!</a:t>
            </a:r>
            <a:endParaRPr sz="2000" i="1">
              <a:solidFill>
                <a:schemeClr val="dk2"/>
              </a:solidFill>
            </a:endParaRPr>
          </a:p>
          <a:p>
            <a:pPr marL="0" lvl="0" indent="0" algn="ctr" rtl="0">
              <a:spcBef>
                <a:spcPts val="0"/>
              </a:spcBef>
              <a:spcAft>
                <a:spcPts val="0"/>
              </a:spcAft>
              <a:buNone/>
            </a:pPr>
            <a:r>
              <a:rPr lang="en" sz="2000" i="1">
                <a:solidFill>
                  <a:schemeClr val="dk2"/>
                </a:solidFill>
              </a:rPr>
              <a:t>Patrick Kon pk37@rice.edu</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How do Low-earth orbit (LEO) constellations work?</a:t>
            </a:r>
            <a:endParaRPr b="1"/>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65" name="Google Shape;65;p14"/>
          <p:cNvPicPr preferRelativeResize="0"/>
          <p:nvPr/>
        </p:nvPicPr>
        <p:blipFill rotWithShape="1">
          <a:blip r:embed="rId3">
            <a:alphaModFix/>
          </a:blip>
          <a:srcRect b="17191"/>
          <a:stretch/>
        </p:blipFill>
        <p:spPr>
          <a:xfrm>
            <a:off x="1457350" y="1560125"/>
            <a:ext cx="5915277" cy="1856449"/>
          </a:xfrm>
          <a:prstGeom prst="rect">
            <a:avLst/>
          </a:prstGeom>
          <a:noFill/>
          <a:ln>
            <a:noFill/>
          </a:ln>
        </p:spPr>
      </p:pic>
      <p:sp>
        <p:nvSpPr>
          <p:cNvPr id="66" name="Google Shape;66;p14"/>
          <p:cNvSpPr/>
          <p:nvPr/>
        </p:nvSpPr>
        <p:spPr>
          <a:xfrm>
            <a:off x="1478450" y="3217800"/>
            <a:ext cx="548700" cy="39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LEO constellations are on the rise!</a:t>
            </a:r>
            <a:endParaRPr b="1"/>
          </a:p>
        </p:txBody>
      </p:sp>
      <p:sp>
        <p:nvSpPr>
          <p:cNvPr id="72" name="Google Shape;72;p15"/>
          <p:cNvSpPr txBox="1">
            <a:spLocks noGrp="1"/>
          </p:cNvSpPr>
          <p:nvPr>
            <p:ph type="body" idx="1"/>
          </p:nvPr>
        </p:nvSpPr>
        <p:spPr>
          <a:xfrm>
            <a:off x="311700" y="1152475"/>
            <a:ext cx="8520600" cy="17016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Technological advances</a:t>
            </a:r>
            <a:endParaRPr sz="2000" dirty="0"/>
          </a:p>
          <a:p>
            <a:pPr marL="457200" lvl="0" indent="-355600" algn="l" rtl="0">
              <a:spcBef>
                <a:spcPts val="0"/>
              </a:spcBef>
              <a:spcAft>
                <a:spcPts val="0"/>
              </a:spcAft>
              <a:buSzPts val="2000"/>
              <a:buChar char="●"/>
            </a:pPr>
            <a:r>
              <a:rPr lang="en" sz="2000" dirty="0"/>
              <a:t>New business models and better funding </a:t>
            </a:r>
            <a:endParaRPr sz="2000" dirty="0"/>
          </a:p>
          <a:p>
            <a:pPr marL="457200" lvl="0" indent="-355600" algn="l" rtl="0">
              <a:spcBef>
                <a:spcPts val="0"/>
              </a:spcBef>
              <a:spcAft>
                <a:spcPts val="0"/>
              </a:spcAft>
              <a:buSzPts val="2000"/>
              <a:buChar char="●"/>
            </a:pPr>
            <a:r>
              <a:rPr lang="en" sz="2000" dirty="0"/>
              <a:t>High bandwidth demand from underserved regions</a:t>
            </a:r>
            <a:endParaRPr sz="2000" dirty="0"/>
          </a:p>
          <a:p>
            <a:pPr marL="457200" lvl="0" indent="-355600" algn="l" rtl="0">
              <a:spcBef>
                <a:spcPts val="0"/>
              </a:spcBef>
              <a:spcAft>
                <a:spcPts val="0"/>
              </a:spcAft>
              <a:buSzPts val="2000"/>
              <a:buChar char="●"/>
            </a:pPr>
            <a:r>
              <a:rPr lang="en" sz="2000" dirty="0"/>
              <a:t>Economies of scale </a:t>
            </a:r>
            <a:endParaRPr sz="1900" dirty="0"/>
          </a:p>
        </p:txBody>
      </p:sp>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74" name="Google Shape;74;p15"/>
          <p:cNvSpPr/>
          <p:nvPr/>
        </p:nvSpPr>
        <p:spPr>
          <a:xfrm>
            <a:off x="1145449" y="2676822"/>
            <a:ext cx="2183100" cy="976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5"/>
          <p:cNvPicPr preferRelativeResize="0"/>
          <p:nvPr/>
        </p:nvPicPr>
        <p:blipFill>
          <a:blip r:embed="rId3">
            <a:alphaModFix/>
          </a:blip>
          <a:stretch>
            <a:fillRect/>
          </a:stretch>
        </p:blipFill>
        <p:spPr>
          <a:xfrm>
            <a:off x="1325596" y="2768971"/>
            <a:ext cx="2003087" cy="777832"/>
          </a:xfrm>
          <a:prstGeom prst="rect">
            <a:avLst/>
          </a:prstGeom>
          <a:noFill/>
          <a:ln>
            <a:noFill/>
          </a:ln>
        </p:spPr>
      </p:pic>
      <p:pic>
        <p:nvPicPr>
          <p:cNvPr id="76" name="Google Shape;76;p15"/>
          <p:cNvPicPr preferRelativeResize="0"/>
          <p:nvPr/>
        </p:nvPicPr>
        <p:blipFill>
          <a:blip r:embed="rId4">
            <a:alphaModFix/>
          </a:blip>
          <a:stretch>
            <a:fillRect/>
          </a:stretch>
        </p:blipFill>
        <p:spPr>
          <a:xfrm>
            <a:off x="3222155" y="2979693"/>
            <a:ext cx="2742098" cy="335819"/>
          </a:xfrm>
          <a:prstGeom prst="rect">
            <a:avLst/>
          </a:prstGeom>
          <a:noFill/>
          <a:ln>
            <a:noFill/>
          </a:ln>
        </p:spPr>
      </p:pic>
      <p:pic>
        <p:nvPicPr>
          <p:cNvPr id="77" name="Google Shape;77;p15"/>
          <p:cNvPicPr preferRelativeResize="0"/>
          <p:nvPr/>
        </p:nvPicPr>
        <p:blipFill>
          <a:blip r:embed="rId5">
            <a:alphaModFix/>
          </a:blip>
          <a:stretch>
            <a:fillRect/>
          </a:stretch>
        </p:blipFill>
        <p:spPr>
          <a:xfrm>
            <a:off x="6087559" y="2768970"/>
            <a:ext cx="1900467" cy="544965"/>
          </a:xfrm>
          <a:prstGeom prst="rect">
            <a:avLst/>
          </a:prstGeom>
          <a:noFill/>
          <a:ln>
            <a:noFill/>
          </a:ln>
        </p:spPr>
      </p:pic>
      <p:pic>
        <p:nvPicPr>
          <p:cNvPr id="78" name="Google Shape;78;p15"/>
          <p:cNvPicPr preferRelativeResize="0"/>
          <p:nvPr/>
        </p:nvPicPr>
        <p:blipFill>
          <a:blip r:embed="rId6">
            <a:alphaModFix/>
          </a:blip>
          <a:stretch>
            <a:fillRect/>
          </a:stretch>
        </p:blipFill>
        <p:spPr>
          <a:xfrm>
            <a:off x="1155686" y="3653023"/>
            <a:ext cx="2497787" cy="581374"/>
          </a:xfrm>
          <a:prstGeom prst="rect">
            <a:avLst/>
          </a:prstGeom>
          <a:noFill/>
          <a:ln>
            <a:noFill/>
          </a:ln>
        </p:spPr>
      </p:pic>
      <p:pic>
        <p:nvPicPr>
          <p:cNvPr id="79" name="Google Shape;79;p15"/>
          <p:cNvPicPr preferRelativeResize="0"/>
          <p:nvPr/>
        </p:nvPicPr>
        <p:blipFill>
          <a:blip r:embed="rId7">
            <a:alphaModFix/>
          </a:blip>
          <a:stretch>
            <a:fillRect/>
          </a:stretch>
        </p:blipFill>
        <p:spPr>
          <a:xfrm>
            <a:off x="3882545" y="3740880"/>
            <a:ext cx="2649907" cy="405665"/>
          </a:xfrm>
          <a:prstGeom prst="rect">
            <a:avLst/>
          </a:prstGeom>
          <a:noFill/>
          <a:ln>
            <a:noFill/>
          </a:ln>
        </p:spPr>
      </p:pic>
      <p:pic>
        <p:nvPicPr>
          <p:cNvPr id="80" name="Google Shape;80;p15"/>
          <p:cNvPicPr preferRelativeResize="0"/>
          <p:nvPr/>
        </p:nvPicPr>
        <p:blipFill>
          <a:blip r:embed="rId8">
            <a:alphaModFix/>
          </a:blip>
          <a:stretch>
            <a:fillRect/>
          </a:stretch>
        </p:blipFill>
        <p:spPr>
          <a:xfrm>
            <a:off x="6723489" y="3418172"/>
            <a:ext cx="1129634" cy="863808"/>
          </a:xfrm>
          <a:prstGeom prst="rect">
            <a:avLst/>
          </a:prstGeom>
          <a:noFill/>
          <a:ln>
            <a:noFill/>
          </a:ln>
        </p:spPr>
      </p:pic>
      <p:pic>
        <p:nvPicPr>
          <p:cNvPr id="81" name="Google Shape;81;p15"/>
          <p:cNvPicPr preferRelativeResize="0"/>
          <p:nvPr/>
        </p:nvPicPr>
        <p:blipFill>
          <a:blip r:embed="rId9">
            <a:alphaModFix/>
          </a:blip>
          <a:stretch>
            <a:fillRect/>
          </a:stretch>
        </p:blipFill>
        <p:spPr>
          <a:xfrm>
            <a:off x="6435131" y="4339774"/>
            <a:ext cx="1485626" cy="581379"/>
          </a:xfrm>
          <a:prstGeom prst="rect">
            <a:avLst/>
          </a:prstGeom>
          <a:noFill/>
          <a:ln>
            <a:noFill/>
          </a:ln>
        </p:spPr>
      </p:pic>
      <p:pic>
        <p:nvPicPr>
          <p:cNvPr id="82" name="Google Shape;82;p15"/>
          <p:cNvPicPr preferRelativeResize="0"/>
          <p:nvPr/>
        </p:nvPicPr>
        <p:blipFill>
          <a:blip r:embed="rId10">
            <a:alphaModFix/>
          </a:blip>
          <a:stretch>
            <a:fillRect/>
          </a:stretch>
        </p:blipFill>
        <p:spPr>
          <a:xfrm>
            <a:off x="1650041" y="4234402"/>
            <a:ext cx="897840" cy="686560"/>
          </a:xfrm>
          <a:prstGeom prst="rect">
            <a:avLst/>
          </a:prstGeom>
          <a:noFill/>
          <a:ln>
            <a:noFill/>
          </a:ln>
        </p:spPr>
      </p:pic>
      <p:pic>
        <p:nvPicPr>
          <p:cNvPr id="83" name="Google Shape;83;p15"/>
          <p:cNvPicPr preferRelativeResize="0"/>
          <p:nvPr/>
        </p:nvPicPr>
        <p:blipFill>
          <a:blip r:embed="rId11">
            <a:alphaModFix/>
          </a:blip>
          <a:stretch>
            <a:fillRect/>
          </a:stretch>
        </p:blipFill>
        <p:spPr>
          <a:xfrm>
            <a:off x="2805362" y="4409774"/>
            <a:ext cx="2544276" cy="305898"/>
          </a:xfrm>
          <a:prstGeom prst="rect">
            <a:avLst/>
          </a:prstGeom>
          <a:noFill/>
          <a:ln>
            <a:noFill/>
          </a:ln>
        </p:spPr>
      </p:pic>
      <p:sp>
        <p:nvSpPr>
          <p:cNvPr id="84" name="Google Shape;84;p15"/>
          <p:cNvSpPr/>
          <p:nvPr/>
        </p:nvSpPr>
        <p:spPr>
          <a:xfrm>
            <a:off x="3647425" y="2963175"/>
            <a:ext cx="3332400" cy="9084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000"/>
              <a:t>Launched: </a:t>
            </a:r>
            <a:r>
              <a:rPr lang="en" sz="2000" b="1"/>
              <a:t>2923</a:t>
            </a:r>
            <a:endParaRPr sz="2000" b="1"/>
          </a:p>
          <a:p>
            <a:pPr marL="0" lvl="0" indent="0" algn="ctr" rtl="0">
              <a:spcBef>
                <a:spcPts val="0"/>
              </a:spcBef>
              <a:spcAft>
                <a:spcPts val="0"/>
              </a:spcAft>
              <a:buNone/>
            </a:pPr>
            <a:r>
              <a:rPr lang="en" sz="2000"/>
              <a:t>Planned: </a:t>
            </a:r>
            <a:r>
              <a:rPr lang="en" sz="2000" b="1"/>
              <a:t>~42000</a:t>
            </a:r>
            <a:endParaRPr sz="2000" b="1"/>
          </a:p>
          <a:p>
            <a:pPr marL="0" lvl="0" indent="0" algn="ctr" rtl="0">
              <a:spcBef>
                <a:spcPts val="0"/>
              </a:spcBef>
              <a:spcAft>
                <a:spcPts val="0"/>
              </a:spcAft>
              <a:buNone/>
            </a:pPr>
            <a:r>
              <a:rPr lang="en" sz="2000" b="1"/>
              <a:t>~$700K USD / SAT </a:t>
            </a:r>
            <a:endParaRPr sz="2000" b="1"/>
          </a:p>
        </p:txBody>
      </p:sp>
      <p:sp>
        <p:nvSpPr>
          <p:cNvPr id="85" name="Google Shape;85;p15"/>
          <p:cNvSpPr txBox="1">
            <a:spLocks noGrp="1"/>
          </p:cNvSpPr>
          <p:nvPr>
            <p:ph type="sldNum" idx="12"/>
          </p:nvPr>
        </p:nvSpPr>
        <p:spPr>
          <a:xfrm>
            <a:off x="7541451" y="4826023"/>
            <a:ext cx="420900" cy="230700"/>
          </a:xfrm>
          <a:prstGeom prst="rect">
            <a:avLst/>
          </a:prstGeom>
        </p:spPr>
        <p:txBody>
          <a:bodyPr spcFirstLastPara="1" wrap="square" lIns="91425" tIns="91425" rIns="91425" bIns="91425" anchor="ctr" anchorCtr="0">
            <a:normAutofit fontScale="32500" lnSpcReduction="10000"/>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4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4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11700" y="445025"/>
            <a:ext cx="4296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Imagination is the limit</a:t>
            </a:r>
            <a:endParaRPr b="1"/>
          </a:p>
        </p:txBody>
      </p:sp>
      <p:sp>
        <p:nvSpPr>
          <p:cNvPr id="91" name="Google Shape;91;p16"/>
          <p:cNvSpPr txBox="1">
            <a:spLocks noGrp="1"/>
          </p:cNvSpPr>
          <p:nvPr>
            <p:ph type="body" idx="1"/>
          </p:nvPr>
        </p:nvSpPr>
        <p:spPr>
          <a:xfrm>
            <a:off x="243675" y="1000075"/>
            <a:ext cx="4964400" cy="1419300"/>
          </a:xfrm>
          <a:prstGeom prst="rect">
            <a:avLst/>
          </a:prstGeom>
        </p:spPr>
        <p:txBody>
          <a:bodyPr spcFirstLastPara="1" wrap="square" lIns="91425" tIns="91425" rIns="91425" bIns="91425" anchor="t" anchorCtr="0">
            <a:normAutofit lnSpcReduction="10000"/>
          </a:bodyPr>
          <a:lstStyle/>
          <a:p>
            <a:pPr marL="457200" lvl="0" indent="-355600" algn="l" rtl="0">
              <a:lnSpc>
                <a:spcPct val="115000"/>
              </a:lnSpc>
              <a:spcBef>
                <a:spcPts val="0"/>
              </a:spcBef>
              <a:spcAft>
                <a:spcPts val="0"/>
              </a:spcAft>
              <a:buClr>
                <a:schemeClr val="accent5"/>
              </a:buClr>
              <a:buSzPts val="2000"/>
              <a:buChar char="●"/>
            </a:pPr>
            <a:r>
              <a:rPr lang="en" sz="2000" b="1" dirty="0">
                <a:solidFill>
                  <a:schemeClr val="accent5"/>
                </a:solidFill>
              </a:rPr>
              <a:t>High-speed networking</a:t>
            </a:r>
            <a:endParaRPr sz="2000" b="1" dirty="0">
              <a:solidFill>
                <a:schemeClr val="accent5"/>
              </a:solidFill>
            </a:endParaRPr>
          </a:p>
          <a:p>
            <a:pPr marL="914400" lvl="1" indent="-342900" algn="l" rtl="0">
              <a:lnSpc>
                <a:spcPct val="115000"/>
              </a:lnSpc>
              <a:spcBef>
                <a:spcPts val="0"/>
              </a:spcBef>
              <a:spcAft>
                <a:spcPts val="0"/>
              </a:spcAft>
              <a:buSzPts val="1800"/>
              <a:buChar char="○"/>
            </a:pPr>
            <a:r>
              <a:rPr lang="en" sz="1800" dirty="0"/>
              <a:t>Underserved or unpopulated regions</a:t>
            </a:r>
            <a:endParaRPr sz="1800" dirty="0"/>
          </a:p>
          <a:p>
            <a:pPr marL="914400" lvl="1" indent="-342900" algn="l" rtl="0">
              <a:lnSpc>
                <a:spcPct val="115000"/>
              </a:lnSpc>
              <a:spcBef>
                <a:spcPts val="0"/>
              </a:spcBef>
              <a:spcAft>
                <a:spcPts val="0"/>
              </a:spcAft>
              <a:buSzPts val="1800"/>
              <a:buChar char="○"/>
            </a:pPr>
            <a:r>
              <a:rPr lang="en" sz="1800" dirty="0"/>
              <a:t>Battlefield regions</a:t>
            </a:r>
            <a:endParaRPr sz="1800" dirty="0"/>
          </a:p>
          <a:p>
            <a:pPr marL="914400" lvl="1" indent="-342900" algn="l" rtl="0">
              <a:lnSpc>
                <a:spcPct val="115000"/>
              </a:lnSpc>
              <a:spcBef>
                <a:spcPts val="0"/>
              </a:spcBef>
              <a:spcAft>
                <a:spcPts val="0"/>
              </a:spcAft>
              <a:buSzPts val="1800"/>
              <a:buChar char="○"/>
            </a:pPr>
            <a:r>
              <a:rPr lang="en" sz="1800" dirty="0"/>
              <a:t>Potentially well connected regions</a:t>
            </a:r>
            <a:endParaRPr sz="1800" dirty="0"/>
          </a:p>
        </p:txBody>
      </p:sp>
      <p:pic>
        <p:nvPicPr>
          <p:cNvPr id="92" name="Google Shape;92;p16"/>
          <p:cNvPicPr preferRelativeResize="0"/>
          <p:nvPr/>
        </p:nvPicPr>
        <p:blipFill>
          <a:blip r:embed="rId3">
            <a:alphaModFix/>
          </a:blip>
          <a:stretch>
            <a:fillRect/>
          </a:stretch>
        </p:blipFill>
        <p:spPr>
          <a:xfrm>
            <a:off x="5354126" y="1093930"/>
            <a:ext cx="3286676" cy="796875"/>
          </a:xfrm>
          <a:prstGeom prst="rect">
            <a:avLst/>
          </a:prstGeom>
          <a:noFill/>
          <a:ln>
            <a:noFill/>
          </a:ln>
        </p:spPr>
      </p:pic>
      <p:sp>
        <p:nvSpPr>
          <p:cNvPr id="93" name="Google Shape;9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94" name="Google Shape;94;p16"/>
          <p:cNvPicPr preferRelativeResize="0"/>
          <p:nvPr/>
        </p:nvPicPr>
        <p:blipFill>
          <a:blip r:embed="rId4">
            <a:alphaModFix/>
          </a:blip>
          <a:stretch>
            <a:fillRect/>
          </a:stretch>
        </p:blipFill>
        <p:spPr>
          <a:xfrm>
            <a:off x="7140325" y="2324463"/>
            <a:ext cx="1840875" cy="494575"/>
          </a:xfrm>
          <a:prstGeom prst="rect">
            <a:avLst/>
          </a:prstGeom>
          <a:noFill/>
          <a:ln>
            <a:noFill/>
          </a:ln>
        </p:spPr>
      </p:pic>
      <p:pic>
        <p:nvPicPr>
          <p:cNvPr id="95" name="Google Shape;95;p16"/>
          <p:cNvPicPr preferRelativeResize="0"/>
          <p:nvPr/>
        </p:nvPicPr>
        <p:blipFill>
          <a:blip r:embed="rId5">
            <a:alphaModFix/>
          </a:blip>
          <a:stretch>
            <a:fillRect/>
          </a:stretch>
        </p:blipFill>
        <p:spPr>
          <a:xfrm>
            <a:off x="5340825" y="2261224"/>
            <a:ext cx="1558473" cy="634025"/>
          </a:xfrm>
          <a:prstGeom prst="rect">
            <a:avLst/>
          </a:prstGeom>
          <a:noFill/>
          <a:ln>
            <a:noFill/>
          </a:ln>
        </p:spPr>
      </p:pic>
      <p:sp>
        <p:nvSpPr>
          <p:cNvPr id="96" name="Google Shape;96;p16"/>
          <p:cNvSpPr txBox="1">
            <a:spLocks noGrp="1"/>
          </p:cNvSpPr>
          <p:nvPr>
            <p:ph type="body" idx="1"/>
          </p:nvPr>
        </p:nvSpPr>
        <p:spPr>
          <a:xfrm>
            <a:off x="243675" y="2371675"/>
            <a:ext cx="4964400" cy="13365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chemeClr val="accent5"/>
              </a:buClr>
              <a:buSzPts val="2000"/>
              <a:buChar char="●"/>
            </a:pPr>
            <a:r>
              <a:rPr lang="en" sz="2000" b="1">
                <a:solidFill>
                  <a:schemeClr val="accent5"/>
                </a:solidFill>
              </a:rPr>
              <a:t>Edge compute</a:t>
            </a:r>
            <a:endParaRPr sz="2000" b="1">
              <a:solidFill>
                <a:schemeClr val="accent5"/>
              </a:solidFill>
            </a:endParaRPr>
          </a:p>
          <a:p>
            <a:pPr marL="914400" lvl="1" indent="-342900" algn="l" rtl="0">
              <a:spcBef>
                <a:spcPts val="0"/>
              </a:spcBef>
              <a:spcAft>
                <a:spcPts val="0"/>
              </a:spcAft>
              <a:buSzPts val="1800"/>
              <a:buChar char="○"/>
            </a:pPr>
            <a:r>
              <a:rPr lang="en" sz="1800"/>
              <a:t>Image and video processing </a:t>
            </a:r>
            <a:endParaRPr sz="1800"/>
          </a:p>
          <a:p>
            <a:pPr marL="914400" lvl="1" indent="-342900" algn="l" rtl="0">
              <a:spcBef>
                <a:spcPts val="0"/>
              </a:spcBef>
              <a:spcAft>
                <a:spcPts val="0"/>
              </a:spcAft>
              <a:buSzPts val="1800"/>
              <a:buChar char="○"/>
            </a:pPr>
            <a:r>
              <a:rPr lang="en" sz="1800"/>
              <a:t>Weather observation</a:t>
            </a:r>
            <a:endParaRPr sz="1800"/>
          </a:p>
          <a:p>
            <a:pPr marL="914400" lvl="1" indent="-342900" algn="l" rtl="0">
              <a:spcBef>
                <a:spcPts val="0"/>
              </a:spcBef>
              <a:spcAft>
                <a:spcPts val="0"/>
              </a:spcAft>
              <a:buSzPts val="1800"/>
              <a:buChar char="○"/>
            </a:pPr>
            <a:r>
              <a:rPr lang="en" sz="1800"/>
              <a:t>ML</a:t>
            </a:r>
            <a:endParaRPr sz="2000" b="1">
              <a:solidFill>
                <a:schemeClr val="accent5"/>
              </a:solidFill>
            </a:endParaRPr>
          </a:p>
        </p:txBody>
      </p:sp>
      <p:sp>
        <p:nvSpPr>
          <p:cNvPr id="97" name="Google Shape;97;p16"/>
          <p:cNvSpPr txBox="1">
            <a:spLocks noGrp="1"/>
          </p:cNvSpPr>
          <p:nvPr>
            <p:ph type="body" idx="1"/>
          </p:nvPr>
        </p:nvSpPr>
        <p:spPr>
          <a:xfrm>
            <a:off x="243675" y="3590875"/>
            <a:ext cx="4964400" cy="13365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chemeClr val="accent5"/>
              </a:buClr>
              <a:buSzPts val="2000"/>
              <a:buChar char="●"/>
            </a:pPr>
            <a:r>
              <a:rPr lang="en" sz="2000" b="1">
                <a:solidFill>
                  <a:schemeClr val="accent5"/>
                </a:solidFill>
              </a:rPr>
              <a:t>General services</a:t>
            </a:r>
            <a:endParaRPr sz="2000" b="1">
              <a:solidFill>
                <a:schemeClr val="accent5"/>
              </a:solidFill>
            </a:endParaRPr>
          </a:p>
          <a:p>
            <a:pPr marL="914400" lvl="1" indent="-342900" algn="l" rtl="0">
              <a:spcBef>
                <a:spcPts val="0"/>
              </a:spcBef>
              <a:spcAft>
                <a:spcPts val="0"/>
              </a:spcAft>
              <a:buSzPts val="1800"/>
              <a:buChar char="○"/>
            </a:pPr>
            <a:r>
              <a:rPr lang="en" sz="1800"/>
              <a:t>Federated learning on SAT data</a:t>
            </a:r>
            <a:endParaRPr sz="1800"/>
          </a:p>
          <a:p>
            <a:pPr marL="914400" lvl="1" indent="-342900" algn="l" rtl="0">
              <a:spcBef>
                <a:spcPts val="0"/>
              </a:spcBef>
              <a:spcAft>
                <a:spcPts val="0"/>
              </a:spcAft>
              <a:buSzPts val="1800"/>
              <a:buChar char="○"/>
            </a:pPr>
            <a:r>
              <a:rPr lang="en" sz="1800"/>
              <a:t>Wartime services</a:t>
            </a:r>
            <a:endParaRPr sz="1800"/>
          </a:p>
          <a:p>
            <a:pPr marL="914400" lvl="1" indent="-342900" algn="l" rtl="0">
              <a:spcBef>
                <a:spcPts val="0"/>
              </a:spcBef>
              <a:spcAft>
                <a:spcPts val="0"/>
              </a:spcAft>
              <a:buSzPts val="1800"/>
              <a:buChar char="○"/>
            </a:pPr>
            <a:r>
              <a:rPr lang="en" sz="1800"/>
              <a:t>Remote sensing</a:t>
            </a:r>
            <a:endParaRPr sz="2000" b="1">
              <a:solidFill>
                <a:schemeClr val="accent5"/>
              </a:solidFill>
            </a:endParaRPr>
          </a:p>
        </p:txBody>
      </p:sp>
      <p:pic>
        <p:nvPicPr>
          <p:cNvPr id="98" name="Google Shape;98;p16"/>
          <p:cNvPicPr preferRelativeResize="0"/>
          <p:nvPr/>
        </p:nvPicPr>
        <p:blipFill>
          <a:blip r:embed="rId6">
            <a:alphaModFix/>
          </a:blip>
          <a:stretch>
            <a:fillRect/>
          </a:stretch>
        </p:blipFill>
        <p:spPr>
          <a:xfrm>
            <a:off x="5417550" y="2971450"/>
            <a:ext cx="3379040" cy="1049300"/>
          </a:xfrm>
          <a:prstGeom prst="rect">
            <a:avLst/>
          </a:prstGeom>
          <a:noFill/>
          <a:ln>
            <a:noFill/>
          </a:ln>
        </p:spPr>
      </p:pic>
      <p:pic>
        <p:nvPicPr>
          <p:cNvPr id="99" name="Google Shape;99;p16"/>
          <p:cNvPicPr preferRelativeResize="0"/>
          <p:nvPr/>
        </p:nvPicPr>
        <p:blipFill>
          <a:blip r:embed="rId7">
            <a:alphaModFix/>
          </a:blip>
          <a:stretch>
            <a:fillRect/>
          </a:stretch>
        </p:blipFill>
        <p:spPr>
          <a:xfrm>
            <a:off x="5384150" y="4173150"/>
            <a:ext cx="3286676" cy="8665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Unique Security Landscape of LEO constellations</a:t>
            </a:r>
            <a:endParaRPr b="1" dirty="0"/>
          </a:p>
        </p:txBody>
      </p:sp>
      <p:sp>
        <p:nvSpPr>
          <p:cNvPr id="105" name="Google Shape;105;p17"/>
          <p:cNvSpPr txBox="1">
            <a:spLocks noGrp="1"/>
          </p:cNvSpPr>
          <p:nvPr>
            <p:ph type="body" idx="1"/>
          </p:nvPr>
        </p:nvSpPr>
        <p:spPr>
          <a:xfrm>
            <a:off x="311700" y="944225"/>
            <a:ext cx="8520600" cy="1577700"/>
          </a:xfrm>
          <a:prstGeom prst="rect">
            <a:avLst/>
          </a:prstGeom>
        </p:spPr>
        <p:txBody>
          <a:bodyPr spcFirstLastPara="1" wrap="square" lIns="91425" tIns="91425" rIns="91425" bIns="91425" anchor="t" anchorCtr="0">
            <a:normAutofit/>
          </a:bodyPr>
          <a:lstStyle/>
          <a:p>
            <a:pPr marL="457200" lvl="0" indent="-346075" algn="l" rtl="0">
              <a:spcBef>
                <a:spcPts val="0"/>
              </a:spcBef>
              <a:spcAft>
                <a:spcPts val="0"/>
              </a:spcAft>
              <a:buSzPct val="100000"/>
              <a:buChar char="●"/>
            </a:pPr>
            <a:r>
              <a:rPr lang="en" sz="1850" b="1" dirty="0">
                <a:solidFill>
                  <a:schemeClr val="accent5"/>
                </a:solidFill>
              </a:rPr>
              <a:t>Physical inaccessibility</a:t>
            </a:r>
            <a:r>
              <a:rPr lang="en" sz="1850" dirty="0"/>
              <a:t> that complicates human intervention</a:t>
            </a:r>
            <a:endParaRPr sz="1850" dirty="0"/>
          </a:p>
          <a:p>
            <a:pPr marL="457200" lvl="0" indent="-346075" algn="l" rtl="0">
              <a:spcBef>
                <a:spcPts val="0"/>
              </a:spcBef>
              <a:spcAft>
                <a:spcPts val="0"/>
              </a:spcAft>
              <a:buSzPct val="100000"/>
              <a:buChar char="●"/>
            </a:pPr>
            <a:r>
              <a:rPr lang="en" sz="1850" dirty="0"/>
              <a:t>Use of </a:t>
            </a:r>
            <a:r>
              <a:rPr lang="en" sz="1850" b="1" dirty="0">
                <a:solidFill>
                  <a:schemeClr val="accent5"/>
                </a:solidFill>
              </a:rPr>
              <a:t>COTS equipment</a:t>
            </a:r>
            <a:r>
              <a:rPr lang="en" sz="1850" dirty="0">
                <a:solidFill>
                  <a:schemeClr val="accent5"/>
                </a:solidFill>
              </a:rPr>
              <a:t> </a:t>
            </a:r>
            <a:r>
              <a:rPr lang="en" sz="1850" dirty="0"/>
              <a:t>and growing </a:t>
            </a:r>
            <a:r>
              <a:rPr lang="en" sz="1850" b="1" dirty="0">
                <a:solidFill>
                  <a:schemeClr val="accent5"/>
                </a:solidFill>
              </a:rPr>
              <a:t>private industry involvement</a:t>
            </a:r>
            <a:endParaRPr sz="1850" dirty="0"/>
          </a:p>
          <a:p>
            <a:pPr marL="457200" lvl="0" indent="-346075" algn="l" rtl="0">
              <a:spcBef>
                <a:spcPts val="0"/>
              </a:spcBef>
              <a:spcAft>
                <a:spcPts val="0"/>
              </a:spcAft>
              <a:buSzPct val="100000"/>
              <a:buChar char="●"/>
            </a:pPr>
            <a:r>
              <a:rPr lang="en" sz="1850" b="1" dirty="0">
                <a:solidFill>
                  <a:schemeClr val="accent5"/>
                </a:solidFill>
              </a:rPr>
              <a:t>Mobility</a:t>
            </a:r>
            <a:r>
              <a:rPr lang="en" sz="1850" dirty="0"/>
              <a:t> and lack of physical perimeters</a:t>
            </a:r>
            <a:endParaRPr sz="1850" dirty="0"/>
          </a:p>
          <a:p>
            <a:pPr marL="457200" lvl="0" indent="-346075" algn="l" rtl="0">
              <a:spcBef>
                <a:spcPts val="0"/>
              </a:spcBef>
              <a:spcAft>
                <a:spcPts val="0"/>
              </a:spcAft>
              <a:buSzPct val="100000"/>
              <a:buChar char="●"/>
            </a:pPr>
            <a:r>
              <a:rPr lang="en" sz="1850" dirty="0"/>
              <a:t>Sheer </a:t>
            </a:r>
            <a:r>
              <a:rPr lang="en" sz="1850" b="1" dirty="0">
                <a:solidFill>
                  <a:schemeClr val="accent5"/>
                </a:solidFill>
              </a:rPr>
              <a:t>volume</a:t>
            </a:r>
            <a:r>
              <a:rPr lang="en" sz="1850" dirty="0"/>
              <a:t> of SATS</a:t>
            </a:r>
            <a:endParaRPr sz="1850" dirty="0"/>
          </a:p>
        </p:txBody>
      </p:sp>
      <p:sp>
        <p:nvSpPr>
          <p:cNvPr id="106" name="Google Shape;10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grpSp>
        <p:nvGrpSpPr>
          <p:cNvPr id="107" name="Google Shape;107;p17"/>
          <p:cNvGrpSpPr/>
          <p:nvPr/>
        </p:nvGrpSpPr>
        <p:grpSpPr>
          <a:xfrm>
            <a:off x="311699" y="2446525"/>
            <a:ext cx="2990300" cy="2419313"/>
            <a:chOff x="311699" y="2446525"/>
            <a:chExt cx="2990300" cy="2419313"/>
          </a:xfrm>
        </p:grpSpPr>
        <p:pic>
          <p:nvPicPr>
            <p:cNvPr id="108" name="Google Shape;108;p17"/>
            <p:cNvPicPr preferRelativeResize="0"/>
            <p:nvPr/>
          </p:nvPicPr>
          <p:blipFill>
            <a:blip r:embed="rId3">
              <a:alphaModFix/>
            </a:blip>
            <a:stretch>
              <a:fillRect/>
            </a:stretch>
          </p:blipFill>
          <p:spPr>
            <a:xfrm>
              <a:off x="311699" y="3000875"/>
              <a:ext cx="2990300" cy="905850"/>
            </a:xfrm>
            <a:prstGeom prst="rect">
              <a:avLst/>
            </a:prstGeom>
            <a:noFill/>
            <a:ln>
              <a:noFill/>
            </a:ln>
          </p:spPr>
        </p:pic>
        <p:pic>
          <p:nvPicPr>
            <p:cNvPr id="109" name="Google Shape;109;p17"/>
            <p:cNvPicPr preferRelativeResize="0"/>
            <p:nvPr/>
          </p:nvPicPr>
          <p:blipFill>
            <a:blip r:embed="rId4">
              <a:alphaModFix/>
            </a:blip>
            <a:stretch>
              <a:fillRect/>
            </a:stretch>
          </p:blipFill>
          <p:spPr>
            <a:xfrm>
              <a:off x="584480" y="3825363"/>
              <a:ext cx="2319295" cy="1040475"/>
            </a:xfrm>
            <a:prstGeom prst="rect">
              <a:avLst/>
            </a:prstGeom>
            <a:noFill/>
            <a:ln>
              <a:noFill/>
            </a:ln>
          </p:spPr>
        </p:pic>
        <p:sp>
          <p:nvSpPr>
            <p:cNvPr id="110" name="Google Shape;110;p17"/>
            <p:cNvSpPr txBox="1"/>
            <p:nvPr/>
          </p:nvSpPr>
          <p:spPr>
            <a:xfrm>
              <a:off x="576825" y="2446525"/>
              <a:ext cx="2372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dirty="0">
                  <a:solidFill>
                    <a:schemeClr val="dk2"/>
                  </a:solidFill>
                  <a:latin typeface="Georgia"/>
                  <a:ea typeface="Georgia"/>
                  <a:cs typeface="Georgia"/>
                  <a:sym typeface="Georgia"/>
                </a:rPr>
                <a:t>DoS and spoofing</a:t>
              </a:r>
              <a:endParaRPr sz="1800" b="1" dirty="0">
                <a:solidFill>
                  <a:schemeClr val="dk2"/>
                </a:solidFill>
                <a:latin typeface="Georgia"/>
                <a:ea typeface="Georgia"/>
                <a:cs typeface="Georgia"/>
                <a:sym typeface="Georgia"/>
              </a:endParaRPr>
            </a:p>
          </p:txBody>
        </p:sp>
      </p:grpSp>
      <p:grpSp>
        <p:nvGrpSpPr>
          <p:cNvPr id="111" name="Google Shape;111;p17"/>
          <p:cNvGrpSpPr/>
          <p:nvPr/>
        </p:nvGrpSpPr>
        <p:grpSpPr>
          <a:xfrm>
            <a:off x="3378200" y="2446525"/>
            <a:ext cx="2778475" cy="2163497"/>
            <a:chOff x="3378200" y="2446525"/>
            <a:chExt cx="2778475" cy="2163497"/>
          </a:xfrm>
        </p:grpSpPr>
        <p:sp>
          <p:nvSpPr>
            <p:cNvPr id="112" name="Google Shape;112;p17"/>
            <p:cNvSpPr txBox="1"/>
            <p:nvPr/>
          </p:nvSpPr>
          <p:spPr>
            <a:xfrm>
              <a:off x="3558375" y="2446525"/>
              <a:ext cx="25983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dirty="0">
                  <a:solidFill>
                    <a:schemeClr val="dk2"/>
                  </a:solidFill>
                  <a:latin typeface="Georgia"/>
                  <a:ea typeface="Georgia"/>
                  <a:cs typeface="Georgia"/>
                  <a:sym typeface="Georgia"/>
                </a:rPr>
                <a:t>Remote hijacking</a:t>
              </a:r>
              <a:endParaRPr sz="1800" b="1" dirty="0">
                <a:solidFill>
                  <a:schemeClr val="dk2"/>
                </a:solidFill>
                <a:latin typeface="Georgia"/>
                <a:ea typeface="Georgia"/>
                <a:cs typeface="Georgia"/>
                <a:sym typeface="Georgia"/>
              </a:endParaRPr>
            </a:p>
          </p:txBody>
        </p:sp>
        <p:pic>
          <p:nvPicPr>
            <p:cNvPr id="113" name="Google Shape;113;p17"/>
            <p:cNvPicPr preferRelativeResize="0"/>
            <p:nvPr/>
          </p:nvPicPr>
          <p:blipFill>
            <a:blip r:embed="rId5">
              <a:alphaModFix/>
            </a:blip>
            <a:stretch>
              <a:fillRect/>
            </a:stretch>
          </p:blipFill>
          <p:spPr>
            <a:xfrm>
              <a:off x="3378200" y="3000876"/>
              <a:ext cx="2671518" cy="761638"/>
            </a:xfrm>
            <a:prstGeom prst="rect">
              <a:avLst/>
            </a:prstGeom>
            <a:noFill/>
            <a:ln>
              <a:noFill/>
            </a:ln>
          </p:spPr>
        </p:pic>
        <p:pic>
          <p:nvPicPr>
            <p:cNvPr id="114" name="Google Shape;114;p17"/>
            <p:cNvPicPr preferRelativeResize="0"/>
            <p:nvPr/>
          </p:nvPicPr>
          <p:blipFill>
            <a:blip r:embed="rId6">
              <a:alphaModFix/>
            </a:blip>
            <a:stretch>
              <a:fillRect/>
            </a:stretch>
          </p:blipFill>
          <p:spPr>
            <a:xfrm>
              <a:off x="3408825" y="3859276"/>
              <a:ext cx="2671525" cy="750747"/>
            </a:xfrm>
            <a:prstGeom prst="rect">
              <a:avLst/>
            </a:prstGeom>
            <a:noFill/>
            <a:ln>
              <a:noFill/>
            </a:ln>
          </p:spPr>
        </p:pic>
      </p:grpSp>
      <p:grpSp>
        <p:nvGrpSpPr>
          <p:cNvPr id="115" name="Google Shape;115;p17"/>
          <p:cNvGrpSpPr/>
          <p:nvPr/>
        </p:nvGrpSpPr>
        <p:grpSpPr>
          <a:xfrm>
            <a:off x="6290450" y="2446525"/>
            <a:ext cx="2671523" cy="2131650"/>
            <a:chOff x="6290450" y="2446525"/>
            <a:chExt cx="2671523" cy="2131650"/>
          </a:xfrm>
        </p:grpSpPr>
        <p:sp>
          <p:nvSpPr>
            <p:cNvPr id="116" name="Google Shape;116;p17"/>
            <p:cNvSpPr txBox="1"/>
            <p:nvPr/>
          </p:nvSpPr>
          <p:spPr>
            <a:xfrm>
              <a:off x="6548925" y="2446525"/>
              <a:ext cx="21531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2"/>
                  </a:solidFill>
                  <a:latin typeface="Georgia"/>
                  <a:ea typeface="Georgia"/>
                  <a:cs typeface="Georgia"/>
                  <a:sym typeface="Georgia"/>
                </a:rPr>
                <a:t>Physical attacks</a:t>
              </a:r>
              <a:endParaRPr sz="1800" b="1">
                <a:solidFill>
                  <a:schemeClr val="dk2"/>
                </a:solidFill>
                <a:latin typeface="Georgia"/>
                <a:ea typeface="Georgia"/>
                <a:cs typeface="Georgia"/>
                <a:sym typeface="Georgia"/>
              </a:endParaRPr>
            </a:p>
          </p:txBody>
        </p:sp>
        <p:pic>
          <p:nvPicPr>
            <p:cNvPr id="117" name="Google Shape;117;p17"/>
            <p:cNvPicPr preferRelativeResize="0"/>
            <p:nvPr/>
          </p:nvPicPr>
          <p:blipFill>
            <a:blip r:embed="rId7">
              <a:alphaModFix/>
            </a:blip>
            <a:stretch>
              <a:fillRect/>
            </a:stretch>
          </p:blipFill>
          <p:spPr>
            <a:xfrm>
              <a:off x="6290450" y="2993276"/>
              <a:ext cx="2671523" cy="627809"/>
            </a:xfrm>
            <a:prstGeom prst="rect">
              <a:avLst/>
            </a:prstGeom>
            <a:noFill/>
            <a:ln>
              <a:noFill/>
            </a:ln>
          </p:spPr>
        </p:pic>
        <p:pic>
          <p:nvPicPr>
            <p:cNvPr id="118" name="Google Shape;118;p17"/>
            <p:cNvPicPr preferRelativeResize="0"/>
            <p:nvPr/>
          </p:nvPicPr>
          <p:blipFill>
            <a:blip r:embed="rId8">
              <a:alphaModFix/>
            </a:blip>
            <a:stretch>
              <a:fillRect/>
            </a:stretch>
          </p:blipFill>
          <p:spPr>
            <a:xfrm>
              <a:off x="6300843" y="3682589"/>
              <a:ext cx="2633726" cy="89558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4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4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4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How do LEO constellations work?</a:t>
            </a:r>
            <a:endParaRPr b="1"/>
          </a:p>
        </p:txBody>
      </p:sp>
      <p:pic>
        <p:nvPicPr>
          <p:cNvPr id="124" name="Google Shape;124;p18"/>
          <p:cNvPicPr preferRelativeResize="0"/>
          <p:nvPr/>
        </p:nvPicPr>
        <p:blipFill>
          <a:blip r:embed="rId3">
            <a:alphaModFix/>
          </a:blip>
          <a:stretch>
            <a:fillRect/>
          </a:stretch>
        </p:blipFill>
        <p:spPr>
          <a:xfrm>
            <a:off x="1625637" y="1358959"/>
            <a:ext cx="5892726" cy="2425574"/>
          </a:xfrm>
          <a:prstGeom prst="rect">
            <a:avLst/>
          </a:prstGeom>
          <a:noFill/>
          <a:ln>
            <a:noFill/>
          </a:ln>
        </p:spPr>
      </p:pic>
      <p:sp>
        <p:nvSpPr>
          <p:cNvPr id="125" name="Google Shape;12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311700" y="445025"/>
            <a:ext cx="5695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740"/>
              <a:buFont typeface="Arial"/>
              <a:buNone/>
            </a:pPr>
            <a:r>
              <a:rPr lang="en" b="1"/>
              <a:t>How do LEO constellations work?</a:t>
            </a:r>
            <a:endParaRPr b="1"/>
          </a:p>
          <a:p>
            <a:pPr marL="0" lvl="0" indent="0" algn="l" rtl="0">
              <a:spcBef>
                <a:spcPts val="0"/>
              </a:spcBef>
              <a:spcAft>
                <a:spcPts val="0"/>
              </a:spcAft>
              <a:buNone/>
            </a:pPr>
            <a:endParaRPr b="1"/>
          </a:p>
        </p:txBody>
      </p:sp>
      <p:pic>
        <p:nvPicPr>
          <p:cNvPr id="131" name="Google Shape;131;p19"/>
          <p:cNvPicPr preferRelativeResize="0"/>
          <p:nvPr/>
        </p:nvPicPr>
        <p:blipFill>
          <a:blip r:embed="rId3">
            <a:alphaModFix/>
          </a:blip>
          <a:stretch>
            <a:fillRect/>
          </a:stretch>
        </p:blipFill>
        <p:spPr>
          <a:xfrm>
            <a:off x="6284763" y="684075"/>
            <a:ext cx="2447051" cy="2489925"/>
          </a:xfrm>
          <a:prstGeom prst="rect">
            <a:avLst/>
          </a:prstGeom>
          <a:noFill/>
          <a:ln>
            <a:noFill/>
          </a:ln>
        </p:spPr>
      </p:pic>
      <p:sp>
        <p:nvSpPr>
          <p:cNvPr id="132" name="Google Shape;132;p19"/>
          <p:cNvSpPr txBox="1"/>
          <p:nvPr/>
        </p:nvSpPr>
        <p:spPr>
          <a:xfrm>
            <a:off x="285750" y="1047750"/>
            <a:ext cx="5721600" cy="2079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2"/>
              </a:buClr>
              <a:buSzPts val="2000"/>
              <a:buChar char="●"/>
            </a:pPr>
            <a:r>
              <a:rPr lang="en" sz="2000" dirty="0">
                <a:solidFill>
                  <a:schemeClr val="dk2"/>
                </a:solidFill>
                <a:latin typeface="Georgia"/>
                <a:ea typeface="Georgia"/>
                <a:cs typeface="Georgia"/>
                <a:sym typeface="Georgia"/>
              </a:rPr>
              <a:t>Compared to </a:t>
            </a:r>
            <a:r>
              <a:rPr lang="en" sz="2000" b="1" dirty="0">
                <a:solidFill>
                  <a:schemeClr val="accent5"/>
                </a:solidFill>
                <a:latin typeface="Georgia"/>
                <a:ea typeface="Georgia"/>
                <a:cs typeface="Georgia"/>
                <a:sym typeface="Georgia"/>
              </a:rPr>
              <a:t>GEOs</a:t>
            </a:r>
            <a:r>
              <a:rPr lang="en" sz="2000" dirty="0">
                <a:solidFill>
                  <a:schemeClr val="dk2"/>
                </a:solidFill>
                <a:latin typeface="Georgia"/>
                <a:ea typeface="Georgia"/>
                <a:cs typeface="Georgia"/>
                <a:sym typeface="Georgia"/>
              </a:rPr>
              <a:t>:</a:t>
            </a:r>
            <a:endParaRPr sz="2000" dirty="0">
              <a:solidFill>
                <a:schemeClr val="dk2"/>
              </a:solidFill>
              <a:latin typeface="Georgia"/>
              <a:ea typeface="Georgia"/>
              <a:cs typeface="Georgia"/>
              <a:sym typeface="Georgia"/>
            </a:endParaRPr>
          </a:p>
          <a:p>
            <a:pPr marL="914400" lvl="1" indent="-342900" algn="l" rtl="0">
              <a:lnSpc>
                <a:spcPct val="115000"/>
              </a:lnSpc>
              <a:spcBef>
                <a:spcPts val="0"/>
              </a:spcBef>
              <a:spcAft>
                <a:spcPts val="0"/>
              </a:spcAft>
              <a:buClr>
                <a:schemeClr val="dk2"/>
              </a:buClr>
              <a:buSzPts val="1800"/>
              <a:buFont typeface="Georgia"/>
              <a:buChar char="○"/>
            </a:pPr>
            <a:r>
              <a:rPr lang="en" sz="1800" dirty="0">
                <a:solidFill>
                  <a:schemeClr val="dk2"/>
                </a:solidFill>
                <a:latin typeface="Georgia"/>
                <a:ea typeface="Georgia"/>
                <a:cs typeface="Georgia"/>
                <a:sym typeface="Georgia"/>
              </a:rPr>
              <a:t>Lower altitude (&lt;2000 km vs &gt;30000 km).</a:t>
            </a:r>
            <a:endParaRPr sz="1800" dirty="0">
              <a:solidFill>
                <a:schemeClr val="dk2"/>
              </a:solidFill>
              <a:latin typeface="Georgia"/>
              <a:ea typeface="Georgia"/>
              <a:cs typeface="Georgia"/>
              <a:sym typeface="Georgia"/>
            </a:endParaRPr>
          </a:p>
          <a:p>
            <a:pPr marL="914400" lvl="1" indent="-342900" algn="l" rtl="0">
              <a:lnSpc>
                <a:spcPct val="115000"/>
              </a:lnSpc>
              <a:spcBef>
                <a:spcPts val="0"/>
              </a:spcBef>
              <a:spcAft>
                <a:spcPts val="0"/>
              </a:spcAft>
              <a:buClr>
                <a:schemeClr val="dk2"/>
              </a:buClr>
              <a:buSzPts val="1800"/>
              <a:buFont typeface="Georgia"/>
              <a:buChar char="○"/>
            </a:pPr>
            <a:r>
              <a:rPr lang="en" sz="1800" dirty="0">
                <a:solidFill>
                  <a:schemeClr val="dk2"/>
                </a:solidFill>
                <a:latin typeface="Georgia"/>
                <a:ea typeface="Georgia"/>
                <a:cs typeface="Georgia"/>
                <a:sym typeface="Georgia"/>
              </a:rPr>
              <a:t>Shorter orbital period </a:t>
            </a:r>
            <a:endParaRPr sz="1800" dirty="0">
              <a:solidFill>
                <a:schemeClr val="dk2"/>
              </a:solidFill>
              <a:latin typeface="Georgia"/>
              <a:ea typeface="Georgia"/>
              <a:cs typeface="Georgia"/>
              <a:sym typeface="Georgia"/>
            </a:endParaRPr>
          </a:p>
          <a:p>
            <a:pPr marL="914400" lvl="1" indent="-342900" algn="l" rtl="0">
              <a:lnSpc>
                <a:spcPct val="115000"/>
              </a:lnSpc>
              <a:spcBef>
                <a:spcPts val="0"/>
              </a:spcBef>
              <a:spcAft>
                <a:spcPts val="0"/>
              </a:spcAft>
              <a:buClr>
                <a:schemeClr val="dk2"/>
              </a:buClr>
              <a:buSzPts val="1800"/>
              <a:buFont typeface="Georgia"/>
              <a:buChar char="○"/>
            </a:pPr>
            <a:r>
              <a:rPr lang="en" sz="1800" dirty="0">
                <a:solidFill>
                  <a:schemeClr val="dk2"/>
                </a:solidFill>
                <a:latin typeface="Georgia"/>
                <a:ea typeface="Georgia"/>
                <a:cs typeface="Georgia"/>
                <a:sym typeface="Georgia"/>
              </a:rPr>
              <a:t>Smaller cone of coverage </a:t>
            </a:r>
            <a:endParaRPr sz="1800" dirty="0">
              <a:solidFill>
                <a:schemeClr val="dk2"/>
              </a:solidFill>
              <a:latin typeface="Georgia"/>
              <a:ea typeface="Georgia"/>
              <a:cs typeface="Georgia"/>
              <a:sym typeface="Georgia"/>
            </a:endParaRPr>
          </a:p>
          <a:p>
            <a:pPr marL="0" lvl="0" indent="0" algn="l" rtl="0">
              <a:spcBef>
                <a:spcPts val="0"/>
              </a:spcBef>
              <a:spcAft>
                <a:spcPts val="0"/>
              </a:spcAft>
              <a:buNone/>
            </a:pPr>
            <a:endParaRPr sz="1800" dirty="0">
              <a:solidFill>
                <a:schemeClr val="dk2"/>
              </a:solidFill>
              <a:latin typeface="Georgia"/>
              <a:ea typeface="Georgia"/>
              <a:cs typeface="Georgia"/>
              <a:sym typeface="Georgia"/>
            </a:endParaRPr>
          </a:p>
          <a:p>
            <a:pPr marL="457200" lvl="0" indent="-355600" algn="l" rtl="0">
              <a:spcBef>
                <a:spcPts val="0"/>
              </a:spcBef>
              <a:spcAft>
                <a:spcPts val="0"/>
              </a:spcAft>
              <a:buClr>
                <a:schemeClr val="dk2"/>
              </a:buClr>
              <a:buSzPts val="2000"/>
              <a:buChar char="●"/>
            </a:pPr>
            <a:r>
              <a:rPr lang="en" sz="2000" b="1" dirty="0">
                <a:solidFill>
                  <a:schemeClr val="accent5"/>
                </a:solidFill>
                <a:latin typeface="Georgia"/>
                <a:ea typeface="Georgia"/>
                <a:cs typeface="Georgia"/>
                <a:sym typeface="Georgia"/>
              </a:rPr>
              <a:t>Orbital shells</a:t>
            </a:r>
            <a:r>
              <a:rPr lang="en" sz="2000" dirty="0">
                <a:solidFill>
                  <a:schemeClr val="dk2"/>
                </a:solidFill>
                <a:latin typeface="Georgia"/>
                <a:ea typeface="Georgia"/>
                <a:cs typeface="Georgia"/>
                <a:sym typeface="Georgia"/>
              </a:rPr>
              <a:t> with many “parallel” </a:t>
            </a:r>
            <a:r>
              <a:rPr lang="en" sz="2000" b="1" dirty="0">
                <a:solidFill>
                  <a:schemeClr val="accent5"/>
                </a:solidFill>
                <a:latin typeface="Georgia"/>
                <a:ea typeface="Georgia"/>
                <a:cs typeface="Georgia"/>
                <a:sym typeface="Georgia"/>
              </a:rPr>
              <a:t>planes</a:t>
            </a:r>
            <a:endParaRPr sz="2000" b="1" dirty="0">
              <a:solidFill>
                <a:schemeClr val="accent5"/>
              </a:solidFill>
              <a:latin typeface="Georgia"/>
              <a:ea typeface="Georgia"/>
              <a:cs typeface="Georgia"/>
              <a:sym typeface="Georgia"/>
            </a:endParaRPr>
          </a:p>
        </p:txBody>
      </p:sp>
      <p:sp>
        <p:nvSpPr>
          <p:cNvPr id="133" name="Google Shape;13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34" name="Google Shape;134;p19"/>
          <p:cNvPicPr preferRelativeResize="0"/>
          <p:nvPr/>
        </p:nvPicPr>
        <p:blipFill>
          <a:blip r:embed="rId4">
            <a:alphaModFix/>
          </a:blip>
          <a:stretch>
            <a:fillRect/>
          </a:stretch>
        </p:blipFill>
        <p:spPr>
          <a:xfrm>
            <a:off x="7381303" y="211200"/>
            <a:ext cx="775086" cy="393601"/>
          </a:xfrm>
          <a:prstGeom prst="rect">
            <a:avLst/>
          </a:prstGeom>
          <a:noFill/>
          <a:ln>
            <a:noFill/>
          </a:ln>
        </p:spPr>
      </p:pic>
      <p:pic>
        <p:nvPicPr>
          <p:cNvPr id="135" name="Google Shape;135;p19"/>
          <p:cNvPicPr preferRelativeResize="0"/>
          <p:nvPr/>
        </p:nvPicPr>
        <p:blipFill>
          <a:blip r:embed="rId5">
            <a:alphaModFix/>
          </a:blip>
          <a:stretch>
            <a:fillRect/>
          </a:stretch>
        </p:blipFill>
        <p:spPr>
          <a:xfrm>
            <a:off x="6002871" y="3157375"/>
            <a:ext cx="3033754" cy="158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How do LEO constellations work?</a:t>
            </a:r>
            <a:endParaRPr/>
          </a:p>
        </p:txBody>
      </p:sp>
      <p:sp>
        <p:nvSpPr>
          <p:cNvPr id="141" name="Google Shape;141;p20"/>
          <p:cNvSpPr txBox="1">
            <a:spLocks noGrp="1"/>
          </p:cNvSpPr>
          <p:nvPr>
            <p:ph type="body" idx="1"/>
          </p:nvPr>
        </p:nvSpPr>
        <p:spPr>
          <a:xfrm>
            <a:off x="311700" y="1887400"/>
            <a:ext cx="8520600" cy="26814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Mobile</a:t>
            </a:r>
            <a:endParaRPr sz="2000"/>
          </a:p>
          <a:p>
            <a:pPr marL="914400" lvl="1" indent="-342900" algn="l" rtl="0">
              <a:spcBef>
                <a:spcPts val="0"/>
              </a:spcBef>
              <a:spcAft>
                <a:spcPts val="0"/>
              </a:spcAft>
              <a:buSzPts val="1800"/>
              <a:buChar char="○"/>
            </a:pPr>
            <a:r>
              <a:rPr lang="en" sz="1800" b="1">
                <a:solidFill>
                  <a:schemeClr val="accent5"/>
                </a:solidFill>
              </a:rPr>
              <a:t>Not fixed</a:t>
            </a:r>
            <a:r>
              <a:rPr lang="en" sz="1800"/>
              <a:t> to a geographic location</a:t>
            </a:r>
            <a:endParaRPr sz="1800"/>
          </a:p>
          <a:p>
            <a:pPr marL="914400" lvl="1" indent="-342900" algn="l" rtl="0">
              <a:spcBef>
                <a:spcPts val="0"/>
              </a:spcBef>
              <a:spcAft>
                <a:spcPts val="0"/>
              </a:spcAft>
              <a:buSzPts val="1800"/>
              <a:buChar char="○"/>
            </a:pPr>
            <a:r>
              <a:rPr lang="en" sz="1800"/>
              <a:t>Orbiting the earth at ≈ </a:t>
            </a:r>
            <a:r>
              <a:rPr lang="en" sz="1800" b="1">
                <a:solidFill>
                  <a:schemeClr val="accent5"/>
                </a:solidFill>
              </a:rPr>
              <a:t>27,000km/h</a:t>
            </a:r>
            <a:endParaRPr sz="1800" b="1">
              <a:solidFill>
                <a:schemeClr val="accent5"/>
              </a:solidFill>
            </a:endParaRPr>
          </a:p>
          <a:p>
            <a:pPr marL="457200" lvl="0" indent="-355600" algn="l" rtl="0">
              <a:spcBef>
                <a:spcPts val="1000"/>
              </a:spcBef>
              <a:spcAft>
                <a:spcPts val="0"/>
              </a:spcAft>
              <a:buSzPts val="2000"/>
              <a:buChar char="●"/>
            </a:pPr>
            <a:r>
              <a:rPr lang="en" sz="2000"/>
              <a:t>Distributed</a:t>
            </a:r>
            <a:endParaRPr sz="2000"/>
          </a:p>
          <a:p>
            <a:pPr marL="914400" lvl="1" indent="-342900" algn="l" rtl="0">
              <a:spcBef>
                <a:spcPts val="0"/>
              </a:spcBef>
              <a:spcAft>
                <a:spcPts val="0"/>
              </a:spcAft>
              <a:buSzPts val="1800"/>
              <a:buChar char="○"/>
            </a:pPr>
            <a:r>
              <a:rPr lang="en" sz="1800"/>
              <a:t>Large amount of infrastructure </a:t>
            </a:r>
            <a:r>
              <a:rPr lang="en" sz="1800" b="1">
                <a:solidFill>
                  <a:schemeClr val="accent5"/>
                </a:solidFill>
              </a:rPr>
              <a:t>spread across the globe</a:t>
            </a:r>
            <a:endParaRPr sz="1800" b="1">
              <a:solidFill>
                <a:schemeClr val="accent5"/>
              </a:solidFill>
            </a:endParaRPr>
          </a:p>
          <a:p>
            <a:pPr marL="457200" lvl="0" indent="-355600" algn="l" rtl="0">
              <a:spcBef>
                <a:spcPts val="1000"/>
              </a:spcBef>
              <a:spcAft>
                <a:spcPts val="0"/>
              </a:spcAft>
              <a:buSzPts val="2000"/>
              <a:buChar char="●"/>
            </a:pPr>
            <a:r>
              <a:rPr lang="en" sz="2000"/>
              <a:t>Intermittent</a:t>
            </a:r>
            <a:endParaRPr sz="2000"/>
          </a:p>
          <a:p>
            <a:pPr marL="914400" lvl="1" indent="-342900" algn="l" rtl="0">
              <a:spcBef>
                <a:spcPts val="0"/>
              </a:spcBef>
              <a:spcAft>
                <a:spcPts val="0"/>
              </a:spcAft>
              <a:buSzPts val="1800"/>
              <a:buChar char="○"/>
            </a:pPr>
            <a:r>
              <a:rPr lang="en" sz="1800" b="1">
                <a:solidFill>
                  <a:schemeClr val="accent5"/>
                </a:solidFill>
              </a:rPr>
              <a:t>Power</a:t>
            </a:r>
            <a:r>
              <a:rPr lang="en" sz="1800"/>
              <a:t> and atmospheric</a:t>
            </a:r>
            <a:r>
              <a:rPr lang="en" sz="1800" b="1">
                <a:solidFill>
                  <a:schemeClr val="accent5"/>
                </a:solidFill>
              </a:rPr>
              <a:t> attenuation</a:t>
            </a:r>
            <a:endParaRPr sz="1800" b="1">
              <a:solidFill>
                <a:schemeClr val="accent5"/>
              </a:solidFill>
            </a:endParaRPr>
          </a:p>
        </p:txBody>
      </p:sp>
      <p:sp>
        <p:nvSpPr>
          <p:cNvPr id="142" name="Google Shape;14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43" name="Google Shape;143;p20"/>
          <p:cNvSpPr txBox="1"/>
          <p:nvPr/>
        </p:nvSpPr>
        <p:spPr>
          <a:xfrm>
            <a:off x="311700" y="1182275"/>
            <a:ext cx="7511700" cy="492600"/>
          </a:xfrm>
          <a:prstGeom prst="rect">
            <a:avLst/>
          </a:prstGeom>
          <a:solidFill>
            <a:srgbClr val="FF9900"/>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000" b="1">
                <a:solidFill>
                  <a:schemeClr val="dk2"/>
                </a:solidFill>
                <a:latin typeface="Georgia"/>
                <a:ea typeface="Georgia"/>
                <a:cs typeface="Georgia"/>
                <a:sym typeface="Georgia"/>
              </a:rPr>
              <a:t>Highly Mobile, Distributed, Intermittent Infrastructure</a:t>
            </a:r>
            <a:endParaRPr sz="2000" b="1">
              <a:solidFill>
                <a:schemeClr val="dk2"/>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2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2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2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2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2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200"/>
                                        <p:tgtEl>
                                          <p:spTgt spid="1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1">
                                            <p:txEl>
                                              <p:pRg st="6" end="6"/>
                                            </p:txEl>
                                          </p:spTgt>
                                        </p:tgtEl>
                                        <p:attrNameLst>
                                          <p:attrName>style.visibility</p:attrName>
                                        </p:attrNameLst>
                                      </p:cBhvr>
                                      <p:to>
                                        <p:strVal val="visible"/>
                                      </p:to>
                                    </p:set>
                                    <p:animEffect transition="in" filter="fade">
                                      <p:cBhvr>
                                        <p:cTn id="37" dur="200"/>
                                        <p:tgtEl>
                                          <p:spTgt spid="1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The pressing need for an emulator</a:t>
            </a:r>
            <a:endParaRPr/>
          </a:p>
        </p:txBody>
      </p:sp>
      <p:sp>
        <p:nvSpPr>
          <p:cNvPr id="149" name="Google Shape;14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b="1">
                <a:solidFill>
                  <a:schemeClr val="accent5"/>
                </a:solidFill>
              </a:rPr>
              <a:t>Our contribution: Stargaze</a:t>
            </a:r>
            <a:endParaRPr sz="2000" b="1">
              <a:solidFill>
                <a:schemeClr val="accent5"/>
              </a:solidFill>
            </a:endParaRPr>
          </a:p>
          <a:p>
            <a:pPr marL="0" lvl="0" indent="0" algn="l" rtl="0">
              <a:spcBef>
                <a:spcPts val="0"/>
              </a:spcBef>
              <a:spcAft>
                <a:spcPts val="0"/>
              </a:spcAft>
              <a:buNone/>
            </a:pPr>
            <a:endParaRPr sz="2000" b="1">
              <a:solidFill>
                <a:schemeClr val="accent5"/>
              </a:solidFill>
            </a:endParaRPr>
          </a:p>
          <a:p>
            <a:pPr marL="457200" lvl="0" indent="-355600" algn="l" rtl="0">
              <a:spcBef>
                <a:spcPts val="0"/>
              </a:spcBef>
              <a:spcAft>
                <a:spcPts val="0"/>
              </a:spcAft>
              <a:buSzPts val="2000"/>
              <a:buChar char="●"/>
            </a:pPr>
            <a:r>
              <a:rPr lang="en" sz="2000" b="1">
                <a:solidFill>
                  <a:schemeClr val="accent5"/>
                </a:solidFill>
              </a:rPr>
              <a:t>Modelling </a:t>
            </a:r>
            <a:r>
              <a:rPr lang="en" sz="2000"/>
              <a:t>unforeseen </a:t>
            </a:r>
            <a:r>
              <a:rPr lang="en" sz="2000" b="1">
                <a:solidFill>
                  <a:schemeClr val="accent5"/>
                </a:solidFill>
              </a:rPr>
              <a:t>threats and defenses</a:t>
            </a:r>
            <a:endParaRPr sz="2000" b="1">
              <a:solidFill>
                <a:schemeClr val="accent5"/>
              </a:solidFill>
            </a:endParaRPr>
          </a:p>
          <a:p>
            <a:pPr marL="0" lvl="0" indent="0" algn="l" rtl="0">
              <a:spcBef>
                <a:spcPts val="0"/>
              </a:spcBef>
              <a:spcAft>
                <a:spcPts val="0"/>
              </a:spcAft>
              <a:buNone/>
            </a:pPr>
            <a:endParaRPr sz="2000" b="1">
              <a:solidFill>
                <a:schemeClr val="accent5"/>
              </a:solidFill>
            </a:endParaRPr>
          </a:p>
          <a:p>
            <a:pPr marL="457200" lvl="0" indent="-355600" algn="l" rtl="0">
              <a:spcBef>
                <a:spcPts val="0"/>
              </a:spcBef>
              <a:spcAft>
                <a:spcPts val="0"/>
              </a:spcAft>
              <a:buSzPts val="2000"/>
              <a:buChar char="●"/>
            </a:pPr>
            <a:r>
              <a:rPr lang="en" sz="2000" b="1">
                <a:solidFill>
                  <a:schemeClr val="accent5"/>
                </a:solidFill>
              </a:rPr>
              <a:t>Rapid Experimentation</a:t>
            </a:r>
            <a:endParaRPr sz="2000" b="1">
              <a:solidFill>
                <a:schemeClr val="accent5"/>
              </a:solidFill>
            </a:endParaRPr>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b="1">
                <a:solidFill>
                  <a:schemeClr val="accent5"/>
                </a:solidFill>
              </a:rPr>
              <a:t>Reproducibility</a:t>
            </a:r>
            <a:endParaRPr sz="2000" b="1">
              <a:solidFill>
                <a:schemeClr val="accent5"/>
              </a:solidFill>
            </a:endParaRPr>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b="1">
                <a:solidFill>
                  <a:schemeClr val="accent5"/>
                </a:solidFill>
              </a:rPr>
              <a:t>Emulation up the stack</a:t>
            </a:r>
            <a:r>
              <a:rPr lang="en" sz="2000"/>
              <a:t>: real application code</a:t>
            </a:r>
            <a:endParaRPr sz="2000"/>
          </a:p>
          <a:p>
            <a:pPr marL="0" lvl="0" indent="0" algn="l" rtl="0">
              <a:spcBef>
                <a:spcPts val="0"/>
              </a:spcBef>
              <a:spcAft>
                <a:spcPts val="1200"/>
              </a:spcAft>
              <a:buNone/>
            </a:pPr>
            <a:endParaRPr/>
          </a:p>
        </p:txBody>
      </p:sp>
      <p:sp>
        <p:nvSpPr>
          <p:cNvPr id="150" name="Google Shape;15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500"/>
                                        <p:tgtEl>
                                          <p:spTgt spid="1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fade">
                                      <p:cBhvr>
                                        <p:cTn id="10" dur="500"/>
                                        <p:tgtEl>
                                          <p:spTgt spid="14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animEffect transition="in" filter="fade">
                                      <p:cBhvr>
                                        <p:cTn id="15" dur="500"/>
                                        <p:tgtEl>
                                          <p:spTgt spid="14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9">
                                            <p:txEl>
                                              <p:pRg st="3" end="3"/>
                                            </p:txEl>
                                          </p:spTgt>
                                        </p:tgtEl>
                                        <p:attrNameLst>
                                          <p:attrName>style.visibility</p:attrName>
                                        </p:attrNameLst>
                                      </p:cBhvr>
                                      <p:to>
                                        <p:strVal val="visible"/>
                                      </p:to>
                                    </p:set>
                                    <p:animEffect transition="in" filter="fade">
                                      <p:cBhvr>
                                        <p:cTn id="18" dur="500"/>
                                        <p:tgtEl>
                                          <p:spTgt spid="14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animEffect transition="in" filter="fade">
                                      <p:cBhvr>
                                        <p:cTn id="23" dur="500"/>
                                        <p:tgtEl>
                                          <p:spTgt spid="14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9">
                                            <p:txEl>
                                              <p:pRg st="5" end="5"/>
                                            </p:txEl>
                                          </p:spTgt>
                                        </p:tgtEl>
                                        <p:attrNameLst>
                                          <p:attrName>style.visibility</p:attrName>
                                        </p:attrNameLst>
                                      </p:cBhvr>
                                      <p:to>
                                        <p:strVal val="visible"/>
                                      </p:to>
                                    </p:set>
                                    <p:animEffect transition="in" filter="fade">
                                      <p:cBhvr>
                                        <p:cTn id="26" dur="500"/>
                                        <p:tgtEl>
                                          <p:spTgt spid="14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9">
                                            <p:txEl>
                                              <p:pRg st="6" end="6"/>
                                            </p:txEl>
                                          </p:spTgt>
                                        </p:tgtEl>
                                        <p:attrNameLst>
                                          <p:attrName>style.visibility</p:attrName>
                                        </p:attrNameLst>
                                      </p:cBhvr>
                                      <p:to>
                                        <p:strVal val="visible"/>
                                      </p:to>
                                    </p:set>
                                    <p:animEffect transition="in" filter="fade">
                                      <p:cBhvr>
                                        <p:cTn id="31" dur="500"/>
                                        <p:tgtEl>
                                          <p:spTgt spid="14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9">
                                            <p:txEl>
                                              <p:pRg st="7" end="7"/>
                                            </p:txEl>
                                          </p:spTgt>
                                        </p:tgtEl>
                                        <p:attrNameLst>
                                          <p:attrName>style.visibility</p:attrName>
                                        </p:attrNameLst>
                                      </p:cBhvr>
                                      <p:to>
                                        <p:strVal val="visible"/>
                                      </p:to>
                                    </p:set>
                                    <p:animEffect transition="in" filter="fade">
                                      <p:cBhvr>
                                        <p:cTn id="34" dur="500"/>
                                        <p:tgtEl>
                                          <p:spTgt spid="14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9">
                                            <p:txEl>
                                              <p:pRg st="8" end="8"/>
                                            </p:txEl>
                                          </p:spTgt>
                                        </p:tgtEl>
                                        <p:attrNameLst>
                                          <p:attrName>style.visibility</p:attrName>
                                        </p:attrNameLst>
                                      </p:cBhvr>
                                      <p:to>
                                        <p:strVal val="visible"/>
                                      </p:to>
                                    </p:set>
                                    <p:animEffect transition="in" filter="fade">
                                      <p:cBhvr>
                                        <p:cTn id="39" dur="500"/>
                                        <p:tgtEl>
                                          <p:spTgt spid="149">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9">
                                            <p:txEl>
                                              <p:pRg st="9" end="9"/>
                                            </p:txEl>
                                          </p:spTgt>
                                        </p:tgtEl>
                                        <p:attrNameLst>
                                          <p:attrName>style.visibility</p:attrName>
                                        </p:attrNameLst>
                                      </p:cBhvr>
                                      <p:to>
                                        <p:strVal val="visible"/>
                                      </p:to>
                                    </p:set>
                                    <p:animEffect transition="in" filter="fade">
                                      <p:cBhvr>
                                        <p:cTn id="42" dur="500"/>
                                        <p:tgtEl>
                                          <p:spTgt spid="1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3468</Words>
  <Application>Microsoft Macintosh PowerPoint</Application>
  <PresentationFormat>On-screen Show (16:9)</PresentationFormat>
  <Paragraphs>403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Courier New</vt:lpstr>
      <vt:lpstr>Georgia</vt:lpstr>
      <vt:lpstr>Simple Light</vt:lpstr>
      <vt:lpstr>Stargaze: A LEO Constellation Emulator for Security Experimentation </vt:lpstr>
      <vt:lpstr>How do Low-earth orbit (LEO) constellations work?</vt:lpstr>
      <vt:lpstr>LEO constellations are on the rise!</vt:lpstr>
      <vt:lpstr>Imagination is the limit</vt:lpstr>
      <vt:lpstr>Unique Security Landscape of LEO constellations</vt:lpstr>
      <vt:lpstr>How do LEO constellations work?</vt:lpstr>
      <vt:lpstr>How do LEO constellations work? </vt:lpstr>
      <vt:lpstr>How do LEO constellations work?</vt:lpstr>
      <vt:lpstr>The pressing need for an emulator</vt:lpstr>
      <vt:lpstr>Addressing the shortcomings of existing simulators</vt:lpstr>
      <vt:lpstr>Stargaze Overview</vt:lpstr>
      <vt:lpstr>Stargaze Workflow (I) Constellation initialization script </vt:lpstr>
      <vt:lpstr>Stargaze Workflow (II) System-Level design</vt:lpstr>
      <vt:lpstr>Stargaze Workflow (III) Modular User API  </vt:lpstr>
      <vt:lpstr>Evaluation through a case study:  Emulating defenses against constellation DDoS attacks  </vt:lpstr>
      <vt:lpstr>Evaluation through a case study:  Emulating defenses against constellation DDoS attacks </vt:lpstr>
      <vt:lpstr>Defense 1: Link expansion</vt:lpstr>
      <vt:lpstr>Conclusions and ongoing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Stargaze: A LEO Constellation Emulator for Security Experimentation </dc:title>
  <cp:lastModifiedBy>Patrick Tser Jern Kon</cp:lastModifiedBy>
  <cp:revision>1</cp:revision>
  <dcterms:modified xsi:type="dcterms:W3CDTF">2022-11-07T20:13:13Z</dcterms:modified>
</cp:coreProperties>
</file>